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  <p:sldMasterId id="2147483671" r:id="rId2"/>
  </p:sldMasterIdLst>
  <p:notesMasterIdLst>
    <p:notesMasterId r:id="rId35"/>
  </p:notesMasterIdLst>
  <p:sldIdLst>
    <p:sldId id="273" r:id="rId3"/>
    <p:sldId id="1211" r:id="rId4"/>
    <p:sldId id="1212" r:id="rId5"/>
    <p:sldId id="321" r:id="rId6"/>
    <p:sldId id="322" r:id="rId7"/>
    <p:sldId id="1210" r:id="rId8"/>
    <p:sldId id="1215" r:id="rId9"/>
    <p:sldId id="1216" r:id="rId10"/>
    <p:sldId id="1217" r:id="rId11"/>
    <p:sldId id="1220" r:id="rId12"/>
    <p:sldId id="1224" r:id="rId13"/>
    <p:sldId id="1151" r:id="rId14"/>
    <p:sldId id="1226" r:id="rId15"/>
    <p:sldId id="1172" r:id="rId16"/>
    <p:sldId id="1149" r:id="rId17"/>
    <p:sldId id="1098" r:id="rId18"/>
    <p:sldId id="1078" r:id="rId19"/>
    <p:sldId id="1180" r:id="rId20"/>
    <p:sldId id="1013" r:id="rId21"/>
    <p:sldId id="1192" r:id="rId22"/>
    <p:sldId id="1197" r:id="rId23"/>
    <p:sldId id="1198" r:id="rId24"/>
    <p:sldId id="1116" r:id="rId25"/>
    <p:sldId id="1117" r:id="rId26"/>
    <p:sldId id="1118" r:id="rId27"/>
    <p:sldId id="1119" r:id="rId28"/>
    <p:sldId id="1120" r:id="rId29"/>
    <p:sldId id="1121" r:id="rId30"/>
    <p:sldId id="1122" r:id="rId31"/>
    <p:sldId id="280" r:id="rId32"/>
    <p:sldId id="269" r:id="rId33"/>
    <p:sldId id="270" r:id="rId34"/>
  </p:sldIdLst>
  <p:sldSz cx="18288000" cy="10287000"/>
  <p:notesSz cx="6858000" cy="9144000"/>
  <p:embeddedFontLst>
    <p:embeddedFont>
      <p:font typeface="Bitter" panose="02000000000000000000" pitchFamily="2" charset="77"/>
      <p:regular r:id="rId36"/>
      <p:bold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ucida Sans" panose="020B0602030504020204" pitchFamily="34" charset="77"/>
      <p:regular r:id="rId43"/>
      <p:bold r:id="rId44"/>
      <p:italic r:id="rId45"/>
      <p:boldItalic r:id="rId46"/>
    </p:embeddedFont>
    <p:embeddedFont>
      <p:font typeface="Lucida Sans Unicode" panose="020B0602030504020204" pitchFamily="34" charset="0"/>
      <p:regular r:id="rId47"/>
    </p:embeddedFont>
    <p:embeddedFont>
      <p:font typeface="Montserrat" pitchFamily="2" charset="77"/>
      <p:regular r:id="rId48"/>
      <p:bold r:id="rId49"/>
      <p:italic r:id="rId50"/>
      <p:boldItalic r:id="rId51"/>
    </p:embeddedFont>
    <p:embeddedFont>
      <p:font typeface="Montserrat Light" pitchFamily="2" charset="77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47A"/>
    <a:srgbClr val="E22B4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72"/>
    <p:restoredTop sz="94800"/>
  </p:normalViewPr>
  <p:slideViewPr>
    <p:cSldViewPr snapToGrid="0" snapToObjects="1">
      <p:cViewPr varScale="1">
        <p:scale>
          <a:sx n="141" d="100"/>
          <a:sy n="141" d="100"/>
        </p:scale>
        <p:origin x="5008" y="20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dirty="0">
                <a:latin typeface="Lucida Sans" panose="020B0602030504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Automated digital</a:t>
            </a:r>
          </a:p>
          <a:p>
            <a:r>
              <a:rPr lang="en-US" sz="1200" b="1" dirty="0" err="1">
                <a:latin typeface="Lucida Sans" panose="020B0602030504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PGx</a:t>
            </a:r>
            <a:r>
              <a:rPr lang="en-US" sz="1200" b="1" dirty="0">
                <a:latin typeface="Lucida Sans" panose="020B0602030504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-Reports + Safety Card</a:t>
            </a:r>
          </a:p>
          <a:p>
            <a:r>
              <a:rPr lang="en-US" sz="1200" dirty="0">
                <a:latin typeface="Lucida Sans" panose="020B0602030504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in local language</a:t>
            </a:r>
          </a:p>
          <a:p>
            <a:r>
              <a:rPr lang="en-US" sz="1200" dirty="0">
                <a:latin typeface="Lucida Sans" panose="020B0602030504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for production @lab</a:t>
            </a:r>
            <a:endParaRPr lang="de-DE" dirty="0">
              <a:latin typeface="Arial" pitchFamily="34" charset="0"/>
              <a:ea typeface="ヒラギノ角ゴ Pro W3"/>
            </a:endParaRPr>
          </a:p>
        </p:txBody>
      </p:sp>
      <p:sp>
        <p:nvSpPr>
          <p:cNvPr id="49156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38BA90-3D60-409C-9964-101CED0995FD}" type="slidenum">
              <a:rPr lang="de-DE" smtClean="0">
                <a:solidFill>
                  <a:srgbClr val="000000"/>
                </a:solidFill>
                <a:ea typeface="ヒラギノ角ゴ Pro W3"/>
                <a:cs typeface="ヒラギノ角ゴ Pro W3"/>
              </a:rPr>
              <a:pPr/>
              <a:t>15</a:t>
            </a:fld>
            <a:endParaRPr lang="de-DE">
              <a:solidFill>
                <a:srgbClr val="000000"/>
              </a:solidFill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54837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D5508A-FE12-4B32-B2E6-292889EE9CAB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96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17519f8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17519f8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17519f8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17519f8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58AFAA-792C-BE4B-8DC0-48E37E2675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848" y="5610421"/>
            <a:ext cx="18288000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E22B4B"/>
                </a:solidFill>
                <a:latin typeface="Montserrat" pitchFamily="2" charset="77"/>
              </a:defRPr>
            </a:lvl1pPr>
            <a:lvl2pPr algn="ctr">
              <a:defRPr sz="2500">
                <a:solidFill>
                  <a:srgbClr val="FF0000"/>
                </a:solidFill>
                <a:latin typeface="Montserrat" pitchFamily="2" charset="77"/>
              </a:defRPr>
            </a:lvl2pPr>
            <a:lvl3pPr algn="ctr">
              <a:defRPr sz="2500">
                <a:solidFill>
                  <a:srgbClr val="FF0000"/>
                </a:solidFill>
                <a:latin typeface="Montserrat" pitchFamily="2" charset="77"/>
              </a:defRPr>
            </a:lvl3pPr>
            <a:lvl4pPr algn="ctr">
              <a:defRPr sz="2500">
                <a:solidFill>
                  <a:srgbClr val="FF0000"/>
                </a:solidFill>
                <a:latin typeface="Montserrat" pitchFamily="2" charset="77"/>
              </a:defRPr>
            </a:lvl4pPr>
            <a:lvl5pPr algn="ctr">
              <a:defRPr sz="2500">
                <a:solidFill>
                  <a:srgbClr val="FF0000"/>
                </a:solidFill>
                <a:latin typeface="Montserrat" pitchFamily="2" charset="77"/>
              </a:defRPr>
            </a:lvl5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dirty="0" err="1">
                <a:solidFill>
                  <a:srgbClr val="E22B4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Add</a:t>
            </a:r>
            <a:r>
              <a:rPr lang="es-ES" sz="2500" dirty="0">
                <a:solidFill>
                  <a:srgbClr val="E22B4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speaker </a:t>
            </a:r>
            <a:r>
              <a:rPr lang="es-ES" sz="2500" dirty="0" err="1">
                <a:solidFill>
                  <a:srgbClr val="E22B4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name</a:t>
            </a:r>
            <a:r>
              <a:rPr lang="es-ES" sz="2500" dirty="0">
                <a:solidFill>
                  <a:srgbClr val="E22B4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s-ES" sz="2500" dirty="0" err="1">
                <a:solidFill>
                  <a:srgbClr val="E22B4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here</a:t>
            </a:r>
            <a:endParaRPr lang="es-ES" sz="2500" dirty="0">
              <a:solidFill>
                <a:srgbClr val="E22B4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44EE158-0B4D-7E4F-8352-D7AC1B6651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848" y="3087968"/>
            <a:ext cx="18288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08547A"/>
                </a:solidFill>
                <a:latin typeface="Bitter" panose="02000000000000000000" pitchFamily="2" charset="77"/>
              </a:defRPr>
            </a:lvl1pPr>
            <a:lvl2pPr algn="ctr">
              <a:defRPr sz="6000">
                <a:latin typeface="Bitter" panose="02000000000000000000" pitchFamily="2" charset="77"/>
              </a:defRPr>
            </a:lvl2pPr>
            <a:lvl3pPr algn="ctr">
              <a:defRPr sz="6000">
                <a:latin typeface="Bitter" panose="02000000000000000000" pitchFamily="2" charset="77"/>
              </a:defRPr>
            </a:lvl3pPr>
            <a:lvl4pPr algn="ctr">
              <a:defRPr sz="6000">
                <a:latin typeface="Bitter" panose="02000000000000000000" pitchFamily="2" charset="77"/>
              </a:defRPr>
            </a:lvl4pPr>
            <a:lvl5pPr algn="ctr">
              <a:defRPr sz="6000">
                <a:latin typeface="Bitter" panose="02000000000000000000" pitchFamily="2" charset="77"/>
              </a:defRPr>
            </a:lvl5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Title</a:t>
            </a:r>
            <a:r>
              <a:rPr lang="es-ES" sz="6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s-ES" sz="6000" dirty="0" err="1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slide</a:t>
            </a:r>
            <a:endParaRPr lang="es-ES" sz="6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F42C87-7CC0-B142-A643-024510344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634" y="329160"/>
            <a:ext cx="2739876" cy="1222103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65D0221-8597-4F47-9333-D14812606B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848" y="4056155"/>
            <a:ext cx="182880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08547A"/>
                </a:solidFill>
                <a:latin typeface="Bitter" panose="02000000000000000000" pitchFamily="2" charset="77"/>
              </a:defRPr>
            </a:lvl1pPr>
            <a:lvl2pPr algn="ctr">
              <a:defRPr sz="6000">
                <a:latin typeface="Bitter" panose="02000000000000000000" pitchFamily="2" charset="77"/>
              </a:defRPr>
            </a:lvl2pPr>
            <a:lvl3pPr algn="ctr">
              <a:defRPr sz="6000">
                <a:latin typeface="Bitter" panose="02000000000000000000" pitchFamily="2" charset="77"/>
              </a:defRPr>
            </a:lvl3pPr>
            <a:lvl4pPr algn="ctr">
              <a:defRPr sz="6000">
                <a:latin typeface="Bitter" panose="02000000000000000000" pitchFamily="2" charset="77"/>
              </a:defRPr>
            </a:lvl4pPr>
            <a:lvl5pPr algn="ctr">
              <a:defRPr sz="6000">
                <a:latin typeface="Bitter" panose="02000000000000000000" pitchFamily="2" charset="77"/>
              </a:defRPr>
            </a:lvl5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Additional</a:t>
            </a:r>
            <a:r>
              <a:rPr lang="es-ES" sz="6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s-ES" sz="6000" dirty="0" err="1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title</a:t>
            </a:r>
            <a:endParaRPr lang="es-ES" sz="6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840F7C9-4163-B344-BFAF-0BF740A35A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9238748"/>
            <a:ext cx="18286152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1pPr>
            <a:lvl2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2pPr>
            <a:lvl3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3pPr>
            <a:lvl4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4pPr>
            <a:lvl5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Track name and URL here &amp; anything else</a:t>
            </a:r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BCFAB-7353-3549-9CF4-9391AA20A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492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>
            <a:spLocks noChangeArrowheads="1"/>
          </p:cNvSpPr>
          <p:nvPr userDrawn="1"/>
        </p:nvSpPr>
        <p:spPr bwMode="auto">
          <a:xfrm>
            <a:off x="0" y="9410700"/>
            <a:ext cx="18288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5000" tIns="70200" rIns="135000" bIns="70200" anchor="ctr"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9pPr>
          </a:lstStyle>
          <a:p>
            <a:pPr algn="ctr">
              <a:defRPr/>
            </a:pPr>
            <a:endParaRPr lang="de-DE" altLang="de-DE" sz="225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079501" y="0"/>
            <a:ext cx="13674726" cy="1593057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idx="1"/>
          </p:nvPr>
        </p:nvSpPr>
        <p:spPr bwMode="auto">
          <a:xfrm>
            <a:off x="1079501" y="2157413"/>
            <a:ext cx="13674726" cy="616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C1F4567E-C229-D34F-AD89-BB7D4D2F705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92873" y="9578579"/>
            <a:ext cx="720726" cy="5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5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1660F436-054B-4306-9814-1F64F8A32B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538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>
            <a:spLocks noChangeArrowheads="1"/>
          </p:cNvSpPr>
          <p:nvPr userDrawn="1"/>
        </p:nvSpPr>
        <p:spPr bwMode="auto">
          <a:xfrm>
            <a:off x="0" y="9410700"/>
            <a:ext cx="18288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5000" tIns="70200" rIns="135000" bIns="70200" anchor="ctr"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9pPr>
          </a:lstStyle>
          <a:p>
            <a:pPr algn="ctr">
              <a:defRPr/>
            </a:pPr>
            <a:endParaRPr lang="de-DE" altLang="de-DE" sz="225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079501" y="0"/>
            <a:ext cx="13674726" cy="1593057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idx="1"/>
          </p:nvPr>
        </p:nvSpPr>
        <p:spPr bwMode="auto">
          <a:xfrm>
            <a:off x="1079501" y="2157413"/>
            <a:ext cx="13674726" cy="616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C1F4567E-C229-D34F-AD89-BB7D4D2F705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92873" y="9578579"/>
            <a:ext cx="720726" cy="5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5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1660F436-054B-4306-9814-1F64F8A32B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098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el-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26620"/>
            <a:ext cx="18291176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-1349376" y="1640683"/>
            <a:ext cx="272701" cy="488020"/>
          </a:xfrm>
          <a:prstGeom prst="rect">
            <a:avLst/>
          </a:prstGeom>
          <a:noFill/>
          <a:ln>
            <a:noFill/>
          </a:ln>
        </p:spPr>
        <p:txBody>
          <a:bodyPr wrap="none" lIns="135000" tIns="70200" rIns="135000" bIns="70200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9pPr>
          </a:lstStyle>
          <a:p>
            <a:pPr>
              <a:defRPr/>
            </a:pPr>
            <a:endParaRPr lang="de-DE" altLang="de-DE" sz="2250">
              <a:solidFill>
                <a:srgbClr val="333333"/>
              </a:solidFill>
            </a:endParaRPr>
          </a:p>
        </p:txBody>
      </p:sp>
      <p:pic>
        <p:nvPicPr>
          <p:cNvPr id="6" name="Grafik 11" descr="GIM Latest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33377" y="252413"/>
            <a:ext cx="4679950" cy="289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9500" y="4317208"/>
            <a:ext cx="12804776" cy="2014538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7600" name="Rectangle 1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79500" y="6548438"/>
            <a:ext cx="12801600" cy="107157"/>
          </a:xfrm>
        </p:spPr>
        <p:txBody>
          <a:bodyPr/>
          <a:lstStyle>
            <a:lvl1pPr marL="0" indent="0">
              <a:buFont typeface="Symbol" pitchFamily="48" charset="2"/>
              <a:buNone/>
              <a:defRPr sz="1650">
                <a:solidFill>
                  <a:srgbClr val="628797"/>
                </a:solidFill>
              </a:defRPr>
            </a:lvl1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dt" sz="quarter" idx="10"/>
          </p:nvPr>
        </p:nvSpPr>
        <p:spPr>
          <a:xfrm>
            <a:off x="1079500" y="7108032"/>
            <a:ext cx="4711700" cy="100726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628797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611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-1349376" y="1640683"/>
            <a:ext cx="272701" cy="488020"/>
          </a:xfrm>
          <a:prstGeom prst="rect">
            <a:avLst/>
          </a:prstGeom>
          <a:noFill/>
          <a:ln>
            <a:noFill/>
          </a:ln>
        </p:spPr>
        <p:txBody>
          <a:bodyPr wrap="none" lIns="135000" tIns="70200" rIns="135000" bIns="70200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9pPr>
          </a:lstStyle>
          <a:p>
            <a:pPr>
              <a:defRPr/>
            </a:pPr>
            <a:endParaRPr lang="de-DE" altLang="de-DE" sz="2250">
              <a:solidFill>
                <a:srgbClr val="333333"/>
              </a:solidFill>
            </a:endParaRPr>
          </a:p>
        </p:txBody>
      </p:sp>
      <p:pic>
        <p:nvPicPr>
          <p:cNvPr id="6" name="Grafik 11" descr="GIM Latest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33377" y="252413"/>
            <a:ext cx="4679950" cy="289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Bild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415308"/>
            <a:ext cx="18288000" cy="38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62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F2F71C2C-7960-E24A-9A9B-1E8A7198AC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92873" y="9578579"/>
            <a:ext cx="720726" cy="5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5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1660F436-054B-4306-9814-1F64F8A32B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766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>
            <a:spLocks noChangeArrowheads="1"/>
          </p:cNvSpPr>
          <p:nvPr userDrawn="1"/>
        </p:nvSpPr>
        <p:spPr bwMode="auto">
          <a:xfrm>
            <a:off x="0" y="12930"/>
            <a:ext cx="18288000" cy="1028462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lIns="135000" tIns="70200" rIns="135000" bIns="70200" anchor="ctr"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9pPr>
          </a:lstStyle>
          <a:p>
            <a:pPr algn="ctr">
              <a:defRPr/>
            </a:pPr>
            <a:endParaRPr lang="de-DE" altLang="de-DE" sz="22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79500" y="2157413"/>
            <a:ext cx="6683376" cy="6169820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067677" y="2157413"/>
            <a:ext cx="6686550" cy="6169820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77EBBBD0-0A3C-B64E-822E-02347C8B77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92873" y="9578579"/>
            <a:ext cx="720726" cy="5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5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1660F436-054B-4306-9814-1F64F8A32B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7626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282801EB-69F4-F648-A6AF-DD51BBCBB48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92873" y="9578579"/>
            <a:ext cx="720726" cy="5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5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1660F436-054B-4306-9814-1F64F8A32B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52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>
            <a:extLst>
              <a:ext uri="{FF2B5EF4-FFF2-40B4-BE49-F238E27FC236}">
                <a16:creationId xmlns:a16="http://schemas.microsoft.com/office/drawing/2014/main" id="{52529F23-0C34-D04A-8D2D-9143D32D423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92873" y="9578579"/>
            <a:ext cx="720726" cy="5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5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1660F436-054B-4306-9814-1F64F8A32B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096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 noChangeArrowheads="1"/>
          </p:cNvSpPr>
          <p:nvPr userDrawn="1"/>
        </p:nvSpPr>
        <p:spPr bwMode="auto">
          <a:xfrm>
            <a:off x="0" y="0"/>
            <a:ext cx="18288000" cy="10544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135000" tIns="70200" rIns="135000" bIns="70200" anchor="ctr"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9pPr>
          </a:lstStyle>
          <a:p>
            <a:pPr algn="ctr">
              <a:defRPr/>
            </a:pPr>
            <a:endParaRPr lang="de-DE" altLang="de-DE" sz="2250"/>
          </a:p>
        </p:txBody>
      </p:sp>
    </p:spTree>
    <p:extLst>
      <p:ext uri="{BB962C8B-B14F-4D97-AF65-F5344CB8AC3E}">
        <p14:creationId xmlns:p14="http://schemas.microsoft.com/office/powerpoint/2010/main" val="296114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Picture + text le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D7D131-27E0-0A40-96BC-934F5468E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634" y="329160"/>
            <a:ext cx="2739876" cy="1222103"/>
          </a:xfrm>
          <a:prstGeom prst="rect">
            <a:avLst/>
          </a:prstGeom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3A9F9D3-63F2-944B-B904-B9856008AE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40269" y="3629875"/>
            <a:ext cx="7967100" cy="5938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4000">
                <a:solidFill>
                  <a:srgbClr val="E22B4B"/>
                </a:solidFill>
                <a:latin typeface="Bitter" panose="02000000000000000000" pitchFamily="2" charset="77"/>
              </a:defRPr>
            </a:lvl1pPr>
          </a:lstStyle>
          <a:p>
            <a:endParaRPr lang="es-E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8CA92E2-018D-1249-82CF-1EC3406F19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2782137"/>
            <a:ext cx="1828799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8547A"/>
                </a:solidFill>
                <a:latin typeface="Montserrat" pitchFamily="2" charset="77"/>
              </a:defRPr>
            </a:lvl1pPr>
            <a:lvl2pPr algn="ctr">
              <a:defRPr sz="3600">
                <a:latin typeface="Montserrat" pitchFamily="2" charset="77"/>
              </a:defRPr>
            </a:lvl2pPr>
            <a:lvl3pPr algn="ctr">
              <a:defRPr sz="3600">
                <a:latin typeface="Montserrat" pitchFamily="2" charset="77"/>
              </a:defRPr>
            </a:lvl3pPr>
            <a:lvl4pPr algn="ctr">
              <a:defRPr sz="3600">
                <a:latin typeface="Montserrat" pitchFamily="2" charset="77"/>
              </a:defRPr>
            </a:lvl4pPr>
            <a:lvl5pPr algn="ctr">
              <a:defRPr sz="3600">
                <a:latin typeface="Montserrat" pitchFamily="2" charset="77"/>
              </a:defRPr>
            </a:lvl5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Subtitle</a:t>
            </a:r>
            <a:endParaRPr lang="es-ES" sz="36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EAEDCD-A52A-704A-A3BE-24DE1752F2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" y="1456972"/>
            <a:ext cx="18287998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4500">
                <a:solidFill>
                  <a:srgbClr val="08547A"/>
                </a:solidFill>
                <a:latin typeface="Bitter" panose="02000000000000000000" pitchFamily="2" charset="77"/>
              </a:defRPr>
            </a:lvl1pPr>
            <a:lvl2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2pPr>
            <a:lvl3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3pPr>
            <a:lvl4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4pPr>
            <a:lvl5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5pPr>
          </a:lstStyle>
          <a:p>
            <a:pPr lvl="0"/>
            <a:r>
              <a:rPr lang="en-US" dirty="0"/>
              <a:t>Main Header</a:t>
            </a:r>
            <a:endParaRPr lang="es-E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8EBAA1B-3FED-F24C-9797-7CFFF12552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" y="2066570"/>
            <a:ext cx="18287998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4500">
                <a:solidFill>
                  <a:srgbClr val="08547A"/>
                </a:solidFill>
                <a:latin typeface="Bitter" panose="02000000000000000000" pitchFamily="2" charset="77"/>
              </a:defRPr>
            </a:lvl1pPr>
            <a:lvl2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2pPr>
            <a:lvl3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3pPr>
            <a:lvl4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4pPr>
            <a:lvl5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5pPr>
          </a:lstStyle>
          <a:p>
            <a:pPr lvl="0"/>
            <a:r>
              <a:rPr lang="en-US" dirty="0"/>
              <a:t>Second line</a:t>
            </a:r>
            <a:endParaRPr lang="es-E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8B11AEC-2999-A647-AC7B-8565D50B58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0051" y="3629875"/>
            <a:ext cx="7967100" cy="5938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1pPr>
            <a:lvl2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2pPr>
            <a:lvl3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3pPr>
            <a:lvl4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4pPr>
            <a:lvl5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ante, </a:t>
            </a:r>
            <a:r>
              <a:rPr lang="en-US" dirty="0" err="1"/>
              <a:t>sollicitudin</a:t>
            </a:r>
            <a:r>
              <a:rPr lang="en-US" dirty="0"/>
              <a:t> in lorem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nisi. Morbi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</a:t>
            </a:r>
            <a:r>
              <a:rPr lang="en-US" dirty="0" err="1"/>
              <a:t>volutpat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pharetra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7111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>
            <a:spLocks noChangeArrowheads="1"/>
          </p:cNvSpPr>
          <p:nvPr userDrawn="1"/>
        </p:nvSpPr>
        <p:spPr bwMode="auto">
          <a:xfrm>
            <a:off x="0" y="9410700"/>
            <a:ext cx="18288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35000" tIns="70200" rIns="135000" bIns="70200" anchor="ctr"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ヒラギノ角ゴ Pro W3" pitchFamily="32" charset="-128"/>
              </a:defRPr>
            </a:lvl9pPr>
          </a:lstStyle>
          <a:p>
            <a:pPr algn="ctr">
              <a:defRPr/>
            </a:pPr>
            <a:endParaRPr lang="de-DE" altLang="de-DE" sz="225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079501" y="0"/>
            <a:ext cx="13674726" cy="1593057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idx="1"/>
          </p:nvPr>
        </p:nvSpPr>
        <p:spPr bwMode="auto">
          <a:xfrm>
            <a:off x="1079501" y="2157413"/>
            <a:ext cx="13674726" cy="616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32660D8B-BAE7-BA45-B6A6-624186BA1AE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92873" y="9578579"/>
            <a:ext cx="720726" cy="5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5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1660F436-054B-4306-9814-1F64F8A32B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88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2CE20E5-1A7E-7A4A-9E03-7407564EBD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2782137"/>
            <a:ext cx="1828799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8547A"/>
                </a:solidFill>
                <a:latin typeface="Montserrat" pitchFamily="2" charset="77"/>
              </a:defRPr>
            </a:lvl1pPr>
            <a:lvl2pPr algn="ctr">
              <a:defRPr sz="3600">
                <a:latin typeface="Montserrat" pitchFamily="2" charset="77"/>
              </a:defRPr>
            </a:lvl2pPr>
            <a:lvl3pPr algn="ctr">
              <a:defRPr sz="3600">
                <a:latin typeface="Montserrat" pitchFamily="2" charset="77"/>
              </a:defRPr>
            </a:lvl3pPr>
            <a:lvl4pPr algn="ctr">
              <a:defRPr sz="3600">
                <a:latin typeface="Montserrat" pitchFamily="2" charset="77"/>
              </a:defRPr>
            </a:lvl4pPr>
            <a:lvl5pPr algn="ctr">
              <a:defRPr sz="3600">
                <a:latin typeface="Montserrat" pitchFamily="2" charset="77"/>
              </a:defRPr>
            </a:lvl5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Subtitle</a:t>
            </a:r>
            <a:endParaRPr lang="es-ES" sz="36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A904E7F-0005-3242-9789-688C6C3263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" y="1456972"/>
            <a:ext cx="18287998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4500">
                <a:solidFill>
                  <a:srgbClr val="08547A"/>
                </a:solidFill>
                <a:latin typeface="Bitter" panose="02000000000000000000" pitchFamily="2" charset="77"/>
              </a:defRPr>
            </a:lvl1pPr>
            <a:lvl2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2pPr>
            <a:lvl3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3pPr>
            <a:lvl4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4pPr>
            <a:lvl5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5pPr>
          </a:lstStyle>
          <a:p>
            <a:pPr lvl="0"/>
            <a:r>
              <a:rPr lang="en-US" dirty="0"/>
              <a:t>Main Header</a:t>
            </a:r>
            <a:endParaRPr lang="es-E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5444963-D6D6-5848-AAA5-31AB8BB6D1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" y="2066570"/>
            <a:ext cx="18287998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4500">
                <a:solidFill>
                  <a:srgbClr val="08547A"/>
                </a:solidFill>
                <a:latin typeface="Bitter" panose="02000000000000000000" pitchFamily="2" charset="77"/>
              </a:defRPr>
            </a:lvl1pPr>
            <a:lvl2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2pPr>
            <a:lvl3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3pPr>
            <a:lvl4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4pPr>
            <a:lvl5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5pPr>
          </a:lstStyle>
          <a:p>
            <a:pPr lvl="0"/>
            <a:r>
              <a:rPr lang="en-US" dirty="0"/>
              <a:t>Second line</a:t>
            </a:r>
            <a:endParaRPr lang="es-E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099B5DE-A5EF-0F4F-935B-298261DE82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0052" y="6887045"/>
            <a:ext cx="7882216" cy="26816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1pPr>
            <a:lvl2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2pPr>
            <a:lvl3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3pPr>
            <a:lvl4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4pPr>
            <a:lvl5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ante, </a:t>
            </a:r>
            <a:r>
              <a:rPr lang="en-US" dirty="0" err="1"/>
              <a:t>sollicitudin</a:t>
            </a:r>
            <a:r>
              <a:rPr lang="en-US" dirty="0"/>
              <a:t> in lorem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nisi. Morbi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</a:t>
            </a:r>
            <a:r>
              <a:rPr lang="en-US" dirty="0" err="1"/>
              <a:t>volutpat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pharetra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2AEBF4C-F115-E74A-9663-2DDAE2291A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5734" y="6887045"/>
            <a:ext cx="7882216" cy="26816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1pPr>
            <a:lvl2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2pPr>
            <a:lvl3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3pPr>
            <a:lvl4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4pPr>
            <a:lvl5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ante, </a:t>
            </a:r>
            <a:r>
              <a:rPr lang="en-US" dirty="0" err="1"/>
              <a:t>sollicitudin</a:t>
            </a:r>
            <a:r>
              <a:rPr lang="en-US" dirty="0"/>
              <a:t> in lorem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nisi. Morbi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</a:t>
            </a:r>
            <a:r>
              <a:rPr lang="en-US" dirty="0" err="1"/>
              <a:t>volutpat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pharetra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449A47-F083-294F-90B9-6CCB3C866E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634" y="329160"/>
            <a:ext cx="2739876" cy="1222103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99541B1-12B4-474D-9B57-C241E6CAD1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0054" y="3629875"/>
            <a:ext cx="7882214" cy="29634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4000">
                <a:solidFill>
                  <a:srgbClr val="E22B4B"/>
                </a:solidFill>
                <a:latin typeface="Bitter" panose="02000000000000000000" pitchFamily="2" charset="77"/>
              </a:defRPr>
            </a:lvl1pPr>
          </a:lstStyle>
          <a:p>
            <a:endParaRPr lang="es-E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4C7B401-BE39-4A4B-BCFA-429B989D334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65736" y="3629875"/>
            <a:ext cx="7882214" cy="29634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4000">
                <a:solidFill>
                  <a:srgbClr val="E22B4B"/>
                </a:solidFill>
                <a:latin typeface="Bitter" panose="02000000000000000000" pitchFamily="2" charset="77"/>
              </a:defRPr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93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3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2CE20E5-1A7E-7A4A-9E03-7407564EBD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2782137"/>
            <a:ext cx="1828799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8547A"/>
                </a:solidFill>
                <a:latin typeface="Montserrat" pitchFamily="2" charset="77"/>
              </a:defRPr>
            </a:lvl1pPr>
            <a:lvl2pPr algn="ctr">
              <a:defRPr sz="3600">
                <a:latin typeface="Montserrat" pitchFamily="2" charset="77"/>
              </a:defRPr>
            </a:lvl2pPr>
            <a:lvl3pPr algn="ctr">
              <a:defRPr sz="3600">
                <a:latin typeface="Montserrat" pitchFamily="2" charset="77"/>
              </a:defRPr>
            </a:lvl3pPr>
            <a:lvl4pPr algn="ctr">
              <a:defRPr sz="3600">
                <a:latin typeface="Montserrat" pitchFamily="2" charset="77"/>
              </a:defRPr>
            </a:lvl4pPr>
            <a:lvl5pPr algn="ctr">
              <a:defRPr sz="3600">
                <a:latin typeface="Montserrat" pitchFamily="2" charset="77"/>
              </a:defRPr>
            </a:lvl5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Subtitle</a:t>
            </a:r>
            <a:endParaRPr lang="es-ES" sz="36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A904E7F-0005-3242-9789-688C6C3263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" y="1456972"/>
            <a:ext cx="18287998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4500">
                <a:solidFill>
                  <a:srgbClr val="08547A"/>
                </a:solidFill>
                <a:latin typeface="Bitter" panose="02000000000000000000" pitchFamily="2" charset="77"/>
              </a:defRPr>
            </a:lvl1pPr>
            <a:lvl2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2pPr>
            <a:lvl3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3pPr>
            <a:lvl4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4pPr>
            <a:lvl5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5pPr>
          </a:lstStyle>
          <a:p>
            <a:pPr lvl="0"/>
            <a:r>
              <a:rPr lang="en-US" dirty="0"/>
              <a:t>Main Header</a:t>
            </a:r>
            <a:endParaRPr lang="es-E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5444963-D6D6-5848-AAA5-31AB8BB6D1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" y="2066570"/>
            <a:ext cx="18287998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4500">
                <a:solidFill>
                  <a:srgbClr val="08547A"/>
                </a:solidFill>
                <a:latin typeface="Bitter" panose="02000000000000000000" pitchFamily="2" charset="77"/>
              </a:defRPr>
            </a:lvl1pPr>
            <a:lvl2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2pPr>
            <a:lvl3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3pPr>
            <a:lvl4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4pPr>
            <a:lvl5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5pPr>
          </a:lstStyle>
          <a:p>
            <a:pPr lvl="0"/>
            <a:r>
              <a:rPr lang="en-US" dirty="0"/>
              <a:t>Second line</a:t>
            </a:r>
            <a:endParaRPr lang="es-E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099B5DE-A5EF-0F4F-935B-298261DE82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0052" y="3629875"/>
            <a:ext cx="5172881" cy="5938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1pPr>
            <a:lvl2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2pPr>
            <a:lvl3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3pPr>
            <a:lvl4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4pPr>
            <a:lvl5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ante, </a:t>
            </a:r>
            <a:r>
              <a:rPr lang="en-US" dirty="0" err="1"/>
              <a:t>sollicitudin</a:t>
            </a:r>
            <a:r>
              <a:rPr lang="en-US" dirty="0"/>
              <a:t> in lorem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nisi. Morbi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</a:t>
            </a:r>
            <a:r>
              <a:rPr lang="en-US" dirty="0" err="1"/>
              <a:t>volutpat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pharetra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449A47-F083-294F-90B9-6CCB3C866E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634" y="329160"/>
            <a:ext cx="2739876" cy="1222103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4956E8-0AE6-AC4D-836E-C7DD96016E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7561" y="3629875"/>
            <a:ext cx="5172881" cy="5938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1pPr>
            <a:lvl2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2pPr>
            <a:lvl3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3pPr>
            <a:lvl4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4pPr>
            <a:lvl5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ante, </a:t>
            </a:r>
            <a:r>
              <a:rPr lang="en-US" dirty="0" err="1"/>
              <a:t>sollicitudin</a:t>
            </a:r>
            <a:r>
              <a:rPr lang="en-US" dirty="0"/>
              <a:t> in lorem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nisi. Morbi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</a:t>
            </a:r>
            <a:r>
              <a:rPr lang="en-US" dirty="0" err="1"/>
              <a:t>volutpat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pharetra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95E3D20-F2C9-A949-9125-04734EDE90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175069" y="3629875"/>
            <a:ext cx="5172881" cy="5938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1pPr>
            <a:lvl2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2pPr>
            <a:lvl3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3pPr>
            <a:lvl4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4pPr>
            <a:lvl5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ante, </a:t>
            </a:r>
            <a:r>
              <a:rPr lang="en-US" dirty="0" err="1"/>
              <a:t>sollicitudin</a:t>
            </a:r>
            <a:r>
              <a:rPr lang="en-US" dirty="0"/>
              <a:t> in lorem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nisi. Morbi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ipsum </a:t>
            </a:r>
            <a:r>
              <a:rPr lang="en-US" dirty="0" err="1"/>
              <a:t>volutpat</a:t>
            </a:r>
            <a:r>
              <a:rPr lang="en-US" dirty="0"/>
              <a:t>, </a:t>
            </a:r>
            <a:r>
              <a:rPr lang="en-US" dirty="0" err="1"/>
              <a:t>nec</a:t>
            </a:r>
            <a:r>
              <a:rPr lang="en-US" dirty="0"/>
              <a:t> pharetra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460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List item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D7D131-27E0-0A40-96BC-934F5468E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634" y="329160"/>
            <a:ext cx="2739876" cy="122210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EAEDCD-A52A-704A-A3BE-24DE1752F2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050" y="2101672"/>
            <a:ext cx="17347950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4500">
                <a:solidFill>
                  <a:srgbClr val="08547A"/>
                </a:solidFill>
                <a:latin typeface="Bitter" panose="02000000000000000000" pitchFamily="2" charset="77"/>
              </a:defRPr>
            </a:lvl1pPr>
            <a:lvl2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2pPr>
            <a:lvl3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3pPr>
            <a:lvl4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4pPr>
            <a:lvl5pPr algn="ctr">
              <a:defRPr>
                <a:solidFill>
                  <a:srgbClr val="08547A"/>
                </a:solidFill>
                <a:latin typeface="Bitter" panose="02000000000000000000" pitchFamily="2" charset="77"/>
              </a:defRPr>
            </a:lvl5pPr>
          </a:lstStyle>
          <a:p>
            <a:pPr lvl="0"/>
            <a:r>
              <a:rPr lang="en-US" dirty="0"/>
              <a:t>Main Header</a:t>
            </a:r>
            <a:endParaRPr lang="es-E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446C03C-82EB-1744-A90F-E9E1B8D9E5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051" y="3629875"/>
            <a:ext cx="7967100" cy="5938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42900" indent="-342900" algn="l">
              <a:lnSpc>
                <a:spcPct val="150000"/>
              </a:lnSpc>
              <a:buSzPct val="75000"/>
              <a:buFontTx/>
              <a:buBlip>
                <a:blip r:embed="rId3"/>
              </a:buBlip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1pPr>
            <a:lvl2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2pPr>
            <a:lvl3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3pPr>
            <a:lvl4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4pPr>
            <a:lvl5pPr algn="ctr">
              <a:defRPr sz="2200" b="0" i="0">
                <a:solidFill>
                  <a:srgbClr val="595959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List item</a:t>
            </a:r>
          </a:p>
          <a:p>
            <a:pPr lvl="0"/>
            <a:r>
              <a:rPr lang="en-US" dirty="0"/>
              <a:t>List item</a:t>
            </a:r>
          </a:p>
          <a:p>
            <a:pPr lvl="0"/>
            <a:r>
              <a:rPr lang="en-US" dirty="0"/>
              <a:t>List item</a:t>
            </a:r>
          </a:p>
          <a:p>
            <a:pPr lvl="0"/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02C13-1A3C-EE4B-8F7A-670F2BCA9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050" y="2782137"/>
            <a:ext cx="173479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8547A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87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D7D131-27E0-0A40-96BC-934F5468E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634" y="329160"/>
            <a:ext cx="2739876" cy="12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4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02;p25">
            <a:extLst>
              <a:ext uri="{FF2B5EF4-FFF2-40B4-BE49-F238E27FC236}">
                <a16:creationId xmlns:a16="http://schemas.microsoft.com/office/drawing/2014/main" id="{849313C0-F18B-4E43-B128-BF4D8B3E4D2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5;p25">
            <a:extLst>
              <a:ext uri="{FF2B5EF4-FFF2-40B4-BE49-F238E27FC236}">
                <a16:creationId xmlns:a16="http://schemas.microsoft.com/office/drawing/2014/main" id="{1F14B86E-9A44-7B4C-BDCE-537BA2CF742F}"/>
              </a:ext>
            </a:extLst>
          </p:cNvPr>
          <p:cNvSpPr txBox="1"/>
          <p:nvPr userDrawn="1"/>
        </p:nvSpPr>
        <p:spPr>
          <a:xfrm>
            <a:off x="4755125" y="1839425"/>
            <a:ext cx="10506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0">
                <a:solidFill>
                  <a:srgbClr val="E22B4B"/>
                </a:solidFill>
              </a:rPr>
              <a:t>“</a:t>
            </a:r>
            <a:endParaRPr sz="15000">
              <a:solidFill>
                <a:srgbClr val="E22B4B"/>
              </a:solidFill>
            </a:endParaRPr>
          </a:p>
        </p:txBody>
      </p:sp>
      <p:sp>
        <p:nvSpPr>
          <p:cNvPr id="7" name="Google Shape;206;p25">
            <a:extLst>
              <a:ext uri="{FF2B5EF4-FFF2-40B4-BE49-F238E27FC236}">
                <a16:creationId xmlns:a16="http://schemas.microsoft.com/office/drawing/2014/main" id="{C0CB1DB2-F550-0B4D-B602-022EE891494D}"/>
              </a:ext>
            </a:extLst>
          </p:cNvPr>
          <p:cNvSpPr txBox="1"/>
          <p:nvPr userDrawn="1"/>
        </p:nvSpPr>
        <p:spPr>
          <a:xfrm rot="10800000" flipH="1">
            <a:off x="12838650" y="4549150"/>
            <a:ext cx="10506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0">
                <a:solidFill>
                  <a:srgbClr val="E22B4B"/>
                </a:solidFill>
              </a:rPr>
              <a:t>“</a:t>
            </a:r>
            <a:endParaRPr sz="15000">
              <a:solidFill>
                <a:srgbClr val="E22B4B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47CFC-A306-F848-9C37-DA07967789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5357" y="8186876"/>
            <a:ext cx="4784033" cy="78484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200" b="0" i="0">
                <a:solidFill>
                  <a:schemeClr val="bg1"/>
                </a:solidFill>
                <a:latin typeface="Montserrat Light" pitchFamily="2" charset="7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NAME OF THE AUTHOR</a:t>
            </a:r>
            <a:endParaRPr lang="es-E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A99D548-F1D9-B140-AC99-1506D9D31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1677" y="3039903"/>
            <a:ext cx="11124646" cy="165576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5000">
                <a:solidFill>
                  <a:srgbClr val="08547A"/>
                </a:solidFill>
                <a:latin typeface="Bitter" panose="02000000000000000000" pitchFamily="2" charset="77"/>
              </a:defRPr>
            </a:lvl1pPr>
            <a:lvl2pPr>
              <a:defRPr sz="5000">
                <a:solidFill>
                  <a:srgbClr val="08547A"/>
                </a:solidFill>
                <a:latin typeface="Bitter" panose="02000000000000000000" pitchFamily="2" charset="77"/>
              </a:defRPr>
            </a:lvl2pPr>
            <a:lvl3pPr>
              <a:defRPr sz="5000">
                <a:solidFill>
                  <a:srgbClr val="08547A"/>
                </a:solidFill>
                <a:latin typeface="Bitter" panose="02000000000000000000" pitchFamily="2" charset="77"/>
              </a:defRPr>
            </a:lvl3pPr>
            <a:lvl4pPr>
              <a:defRPr sz="5000">
                <a:solidFill>
                  <a:srgbClr val="08547A"/>
                </a:solidFill>
                <a:latin typeface="Bitter" panose="02000000000000000000" pitchFamily="2" charset="77"/>
              </a:defRPr>
            </a:lvl4pPr>
            <a:lvl5pPr>
              <a:defRPr sz="5000">
                <a:solidFill>
                  <a:srgbClr val="08547A"/>
                </a:solidFill>
                <a:latin typeface="Bitter" panose="02000000000000000000" pitchFamily="2" charset="77"/>
              </a:defRPr>
            </a:lvl5pPr>
          </a:lstStyle>
          <a:p>
            <a:pPr lvl="0"/>
            <a:r>
              <a:rPr lang="en-US" dirty="0"/>
              <a:t>This will be a quote about something or someone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31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>
            <a:extLst>
              <a:ext uri="{FF2B5EF4-FFF2-40B4-BE49-F238E27FC236}">
                <a16:creationId xmlns:a16="http://schemas.microsoft.com/office/drawing/2014/main" id="{52529F23-0C34-D04A-8D2D-9143D32D423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92873" y="9578579"/>
            <a:ext cx="720726" cy="5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5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1660F436-054B-4306-9814-1F64F8A32B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756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282801EB-69F4-F648-A6AF-DD51BBCBB48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92873" y="9578579"/>
            <a:ext cx="720726" cy="5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5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1660F436-054B-4306-9814-1F64F8A32B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266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9A4585-FDD7-684C-AFE3-DBD38C4E15C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4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F4254A-5D98-EB46-8BBD-21025831B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9887" r="40000" b="72312"/>
          <a:stretch/>
        </p:blipFill>
        <p:spPr>
          <a:xfrm>
            <a:off x="-1" y="10092907"/>
            <a:ext cx="18288001" cy="19409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3" r:id="rId3"/>
    <p:sldLayoutId id="2147483661" r:id="rId4"/>
    <p:sldLayoutId id="2147483662" r:id="rId5"/>
    <p:sldLayoutId id="2147483665" r:id="rId6"/>
    <p:sldLayoutId id="2147483664" r:id="rId7"/>
    <p:sldLayoutId id="2147483666" r:id="rId8"/>
    <p:sldLayoutId id="2147483667" r:id="rId9"/>
    <p:sldLayoutId id="214748367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1079501" y="0"/>
            <a:ext cx="13674726" cy="159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8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1" y="2157413"/>
            <a:ext cx="13674726" cy="616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8986A261-312F-7844-AA95-5D9DC37049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992873" y="9578579"/>
            <a:ext cx="720726" cy="5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5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1660F436-054B-4306-9814-1F64F8A32B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199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Lucida Sans Unicode" charset="0"/>
          <a:ea typeface="Lucida Sans Unicode" charset="0"/>
          <a:cs typeface="Lucida Sans Unicode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Osaka" pitchFamily="48" charset="-128"/>
          <a:cs typeface="Osaka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Osaka" pitchFamily="48" charset="-128"/>
          <a:cs typeface="Osaka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Osaka" pitchFamily="48" charset="-128"/>
          <a:cs typeface="Osaka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Osaka" pitchFamily="48" charset="-128"/>
          <a:cs typeface="Osaka"/>
        </a:defRPr>
      </a:lvl5pPr>
      <a:lvl6pPr marL="685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Osaka" pitchFamily="48" charset="-128"/>
        </a:defRPr>
      </a:lvl6pPr>
      <a:lvl7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Osaka" pitchFamily="48" charset="-128"/>
        </a:defRPr>
      </a:lvl7pPr>
      <a:lvl8pPr marL="2057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Osaka" pitchFamily="48" charset="-128"/>
        </a:defRPr>
      </a:lvl8pPr>
      <a:lvl9pPr marL="2743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Osaka" pitchFamily="48" charset="-128"/>
        </a:defRPr>
      </a:lvl9pPr>
    </p:titleStyle>
    <p:bodyStyle>
      <a:lvl1pPr marL="397670" indent="-39767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F9EAD"/>
        </a:buClr>
        <a:buSzPct val="120000"/>
        <a:buFont typeface="Symbol" pitchFamily="18" charset="2"/>
        <a:buChar char="·"/>
        <a:defRPr sz="2250">
          <a:solidFill>
            <a:srgbClr val="333333"/>
          </a:solidFill>
          <a:latin typeface="Lucida Sans Unicode" charset="0"/>
          <a:ea typeface="Lucida Sans Unicode" charset="0"/>
          <a:cs typeface="Lucida Sans Unicode" charset="0"/>
        </a:defRPr>
      </a:lvl1pPr>
      <a:lvl2pPr marL="1114425" indent="-42862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F9EAD"/>
        </a:buClr>
        <a:buFont typeface="Symbol" pitchFamily="18" charset="2"/>
        <a:buChar char="·"/>
        <a:defRPr sz="2250">
          <a:solidFill>
            <a:srgbClr val="333333"/>
          </a:solidFill>
          <a:latin typeface="Lucida Sans Unicode" charset="0"/>
          <a:ea typeface="Lucida Sans Unicode" charset="0"/>
          <a:cs typeface="Lucida Sans Unicode" charset="0"/>
        </a:defRPr>
      </a:lvl2pPr>
      <a:lvl3pPr marL="17145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F9EAD"/>
        </a:buClr>
        <a:buFont typeface="Symbol" pitchFamily="18" charset="2"/>
        <a:buChar char="·"/>
        <a:defRPr sz="2250">
          <a:solidFill>
            <a:srgbClr val="333333"/>
          </a:solidFill>
          <a:latin typeface="Lucida Sans Unicode" charset="0"/>
          <a:ea typeface="Lucida Sans Unicode" charset="0"/>
          <a:cs typeface="Lucida Sans Unicode" charset="0"/>
        </a:defRPr>
      </a:lvl3pPr>
      <a:lvl4pPr marL="24003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F9EAD"/>
        </a:buClr>
        <a:buFont typeface="Symbol" pitchFamily="18" charset="2"/>
        <a:buChar char="·"/>
        <a:defRPr sz="2250">
          <a:solidFill>
            <a:srgbClr val="333333"/>
          </a:solidFill>
          <a:latin typeface="Lucida Sans Unicode" charset="0"/>
          <a:ea typeface="Lucida Sans Unicode" charset="0"/>
          <a:cs typeface="Lucida Sans Unicode" charset="0"/>
        </a:defRPr>
      </a:lvl4pPr>
      <a:lvl5pPr marL="30861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F9EAD"/>
        </a:buClr>
        <a:buFont typeface="Symbol" pitchFamily="18" charset="2"/>
        <a:buChar char="·"/>
        <a:defRPr sz="2250">
          <a:solidFill>
            <a:srgbClr val="333333"/>
          </a:solidFill>
          <a:latin typeface="Lucida Sans Unicode" charset="0"/>
          <a:ea typeface="Lucida Sans Unicode" charset="0"/>
          <a:cs typeface="Lucida Sans Unicode" charset="0"/>
        </a:defRPr>
      </a:lvl5pPr>
      <a:lvl6pPr marL="3771900" indent="-342900" algn="l" rtl="0" fontAlgn="base">
        <a:lnSpc>
          <a:spcPct val="110000"/>
        </a:lnSpc>
        <a:spcBef>
          <a:spcPct val="20000"/>
        </a:spcBef>
        <a:spcAft>
          <a:spcPct val="0"/>
        </a:spcAft>
        <a:buClr>
          <a:srgbClr val="7F9EAD"/>
        </a:buClr>
        <a:buFont typeface="Symbol" pitchFamily="48" charset="2"/>
        <a:buChar char="·"/>
        <a:defRPr sz="2250">
          <a:solidFill>
            <a:srgbClr val="333333"/>
          </a:solidFill>
          <a:latin typeface="+mn-lt"/>
          <a:ea typeface="+mn-ea"/>
        </a:defRPr>
      </a:lvl6pPr>
      <a:lvl7pPr marL="4457700" indent="-342900" algn="l" rtl="0" fontAlgn="base">
        <a:lnSpc>
          <a:spcPct val="110000"/>
        </a:lnSpc>
        <a:spcBef>
          <a:spcPct val="20000"/>
        </a:spcBef>
        <a:spcAft>
          <a:spcPct val="0"/>
        </a:spcAft>
        <a:buClr>
          <a:srgbClr val="7F9EAD"/>
        </a:buClr>
        <a:buFont typeface="Symbol" pitchFamily="48" charset="2"/>
        <a:buChar char="·"/>
        <a:defRPr sz="2250">
          <a:solidFill>
            <a:srgbClr val="333333"/>
          </a:solidFill>
          <a:latin typeface="+mn-lt"/>
          <a:ea typeface="+mn-ea"/>
        </a:defRPr>
      </a:lvl7pPr>
      <a:lvl8pPr marL="5143500" indent="-342900" algn="l" rtl="0" fontAlgn="base">
        <a:lnSpc>
          <a:spcPct val="110000"/>
        </a:lnSpc>
        <a:spcBef>
          <a:spcPct val="20000"/>
        </a:spcBef>
        <a:spcAft>
          <a:spcPct val="0"/>
        </a:spcAft>
        <a:buClr>
          <a:srgbClr val="7F9EAD"/>
        </a:buClr>
        <a:buFont typeface="Symbol" pitchFamily="48" charset="2"/>
        <a:buChar char="·"/>
        <a:defRPr sz="2250">
          <a:solidFill>
            <a:srgbClr val="333333"/>
          </a:solidFill>
          <a:latin typeface="+mn-lt"/>
          <a:ea typeface="+mn-ea"/>
        </a:defRPr>
      </a:lvl8pPr>
      <a:lvl9pPr marL="5829300" indent="-342900" algn="l" rtl="0" fontAlgn="base">
        <a:lnSpc>
          <a:spcPct val="110000"/>
        </a:lnSpc>
        <a:spcBef>
          <a:spcPct val="20000"/>
        </a:spcBef>
        <a:spcAft>
          <a:spcPct val="0"/>
        </a:spcAft>
        <a:buClr>
          <a:srgbClr val="7F9EAD"/>
        </a:buClr>
        <a:buFont typeface="Symbol" pitchFamily="48" charset="2"/>
        <a:buChar char="·"/>
        <a:defRPr sz="2250">
          <a:solidFill>
            <a:srgbClr val="333333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tiff"/><Relationship Id="rId4" Type="http://schemas.openxmlformats.org/officeDocument/2006/relationships/image" Target="../media/image40.jpeg"/><Relationship Id="rId9" Type="http://schemas.openxmlformats.org/officeDocument/2006/relationships/image" Target="../media/image45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jpeg"/><Relationship Id="rId11" Type="http://schemas.openxmlformats.org/officeDocument/2006/relationships/image" Target="../media/image55.png"/><Relationship Id="rId5" Type="http://schemas.openxmlformats.org/officeDocument/2006/relationships/image" Target="../media/image49.tiff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jpe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upgx.eu/)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tiff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6B7E25-FE5E-9D4F-87BD-91256E3D7B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err="1"/>
              <a:t>Markus</a:t>
            </a:r>
            <a:r>
              <a:rPr lang="es-ES" dirty="0"/>
              <a:t> </a:t>
            </a:r>
            <a:r>
              <a:rPr lang="es-ES" dirty="0" err="1"/>
              <a:t>Kalkbrenner</a:t>
            </a:r>
            <a:r>
              <a:rPr lang="es-ES" dirty="0"/>
              <a:t>, Rudolf </a:t>
            </a:r>
            <a:r>
              <a:rPr lang="es-ES" dirty="0" err="1"/>
              <a:t>Koopmann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50F3A-9919-B549-B421-94818EA98E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848" y="3087968"/>
            <a:ext cx="18288000" cy="2769989"/>
          </a:xfrm>
        </p:spPr>
        <p:txBody>
          <a:bodyPr/>
          <a:lstStyle/>
          <a:p>
            <a:r>
              <a:rPr lang="es-ES" dirty="0"/>
              <a:t>Content Management as </a:t>
            </a:r>
            <a:r>
              <a:rPr lang="es-ES" dirty="0" err="1"/>
              <a:t>Critical</a:t>
            </a:r>
            <a:r>
              <a:rPr lang="es-ES" dirty="0"/>
              <a:t> </a:t>
            </a:r>
            <a:r>
              <a:rPr lang="es-ES" dirty="0" err="1"/>
              <a:t>Success</a:t>
            </a:r>
            <a:r>
              <a:rPr lang="es-ES" dirty="0"/>
              <a:t> Factor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Personalized</a:t>
            </a:r>
            <a:r>
              <a:rPr lang="es-ES" dirty="0"/>
              <a:t> Medicine</a:t>
            </a:r>
          </a:p>
          <a:p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29533-DC6A-A64B-AFC4-2A521E2F73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biologis</a:t>
            </a:r>
            <a:r>
              <a:rPr lang="es-ES" dirty="0"/>
              <a:t> </a:t>
            </a:r>
            <a:r>
              <a:rPr lang="es-ES" dirty="0" err="1"/>
              <a:t>Genetic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Management </a:t>
            </a:r>
            <a:r>
              <a:rPr lang="es-ES" dirty="0" err="1"/>
              <a:t>GmbH</a:t>
            </a:r>
            <a:r>
              <a:rPr lang="es-ES" dirty="0"/>
              <a:t>  - </a:t>
            </a:r>
            <a:r>
              <a:rPr lang="es-ES" dirty="0" err="1"/>
              <a:t>www.biologis.com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5142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CYP2C19_Phänotyp_LangsameMetabolisierer">
            <a:extLst>
              <a:ext uri="{FF2B5EF4-FFF2-40B4-BE49-F238E27FC236}">
                <a16:creationId xmlns:a16="http://schemas.microsoft.com/office/drawing/2014/main" id="{0DC93685-A193-5542-95B8-9DEE27EA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11483" y="1990494"/>
            <a:ext cx="5334000" cy="437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afik 4" descr="toon_59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870" y="3631408"/>
            <a:ext cx="5348288" cy="386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6"/>
          <p:cNvSpPr txBox="1">
            <a:spLocks noChangeArrowheads="1"/>
          </p:cNvSpPr>
          <p:nvPr/>
        </p:nvSpPr>
        <p:spPr bwMode="auto">
          <a:xfrm>
            <a:off x="7469982" y="3090863"/>
            <a:ext cx="1247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de-DE" sz="4800" b="1" kern="1200">
                <a:solidFill>
                  <a:srgbClr val="333333"/>
                </a:solidFill>
                <a:latin typeface="Arial" pitchFamily="34" charset="0"/>
                <a:ea typeface="ヒラギノ角ゴ Pro W3"/>
                <a:cs typeface="ヒラギノ角ゴ Pro W3"/>
              </a:rPr>
              <a:t>!</a:t>
            </a:r>
            <a:endParaRPr lang="de-DE" sz="2250" b="1" kern="1200">
              <a:solidFill>
                <a:srgbClr val="333333"/>
              </a:solidFill>
              <a:latin typeface="Arial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9" name="Bogen 8"/>
          <p:cNvSpPr/>
          <p:nvPr/>
        </p:nvSpPr>
        <p:spPr bwMode="auto">
          <a:xfrm rot="7184617">
            <a:off x="7641432" y="4519613"/>
            <a:ext cx="216693" cy="145257"/>
          </a:xfrm>
          <a:prstGeom prst="arc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250" kern="1200">
              <a:solidFill>
                <a:srgbClr val="333333"/>
              </a:solidFill>
              <a:latin typeface="Arial" pitchFamily="34" charset="0"/>
              <a:ea typeface="ヒラギノ角ゴ Pro W3" pitchFamily="1" charset="-128"/>
              <a:cs typeface="Arial" pitchFamily="34" charset="0"/>
            </a:endParaRPr>
          </a:p>
        </p:txBody>
      </p:sp>
      <p:cxnSp>
        <p:nvCxnSpPr>
          <p:cNvPr id="11" name="Gerade Verbindung mit Pfeil 13"/>
          <p:cNvCxnSpPr>
            <a:cxnSpLocks noChangeShapeType="1"/>
          </p:cNvCxnSpPr>
          <p:nvPr/>
        </p:nvCxnSpPr>
        <p:spPr bwMode="auto">
          <a:xfrm flipV="1">
            <a:off x="6226970" y="5143501"/>
            <a:ext cx="4860131" cy="102632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hteck 10"/>
          <p:cNvSpPr>
            <a:spLocks noChangeArrowheads="1"/>
          </p:cNvSpPr>
          <p:nvPr/>
        </p:nvSpPr>
        <p:spPr bwMode="auto">
          <a:xfrm>
            <a:off x="4338638" y="7888251"/>
            <a:ext cx="10908041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700" i="1" kern="1200" dirty="0">
                <a:solidFill>
                  <a:srgbClr val="08547A"/>
                </a:solidFill>
                <a:latin typeface="Montserrat" pitchFamily="2" charset="77"/>
                <a:ea typeface="ヒラギノ角ゴ Pro W3"/>
                <a:cs typeface="ヒラギノ角ゴ Pro W3"/>
              </a:rPr>
              <a:t>The genetic analysis indicates that you have a certain variant in your  CYP2C19-Gene</a:t>
            </a:r>
            <a:br>
              <a:rPr lang="en-US" sz="2700" i="1" kern="1200" dirty="0">
                <a:solidFill>
                  <a:srgbClr val="08547A"/>
                </a:solidFill>
                <a:latin typeface="Montserrat" pitchFamily="2" charset="77"/>
                <a:ea typeface="ヒラギノ角ゴ Pro W3"/>
                <a:cs typeface="ヒラギノ角ゴ Pro W3"/>
              </a:rPr>
            </a:br>
            <a:r>
              <a:rPr lang="en-US" sz="2700" i="1" kern="1200" dirty="0">
                <a:solidFill>
                  <a:srgbClr val="08547A"/>
                </a:solidFill>
                <a:latin typeface="Montserrat" pitchFamily="2" charset="77"/>
                <a:ea typeface="ヒラギノ角ゴ Pro W3"/>
                <a:cs typeface="ヒラギノ角ゴ Pro W3"/>
              </a:rPr>
              <a:t>which apparently makes you a Poor Metabolizer for Clopidogrel 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7F0D474-EA5D-D146-82BA-9B9960CC0C9E}"/>
              </a:ext>
            </a:extLst>
          </p:cNvPr>
          <p:cNvSpPr txBox="1">
            <a:spLocks/>
          </p:cNvSpPr>
          <p:nvPr/>
        </p:nvSpPr>
        <p:spPr bwMode="auto">
          <a:xfrm>
            <a:off x="3696789" y="769145"/>
            <a:ext cx="14032911" cy="159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Lucida Sans Unicode" charset="0"/>
                <a:ea typeface="Lucida Sans Unicode" charset="0"/>
                <a:cs typeface="Lucida Sans Unicode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9pPr>
          </a:lstStyle>
          <a:p>
            <a:br>
              <a:rPr lang="en-US" sz="4200" dirty="0">
                <a:solidFill>
                  <a:srgbClr val="08547A"/>
                </a:solidFill>
                <a:latin typeface="Lucida Sans Unicode" panose="020B0602030504020204" pitchFamily="34" charset="0"/>
                <a:ea typeface="Helvetica Neue Medium" panose="02000503000000020004" pitchFamily="2" charset="0"/>
                <a:cs typeface="Lucida Sans Unicode" panose="020B0602030504020204" pitchFamily="34" charset="0"/>
              </a:rPr>
            </a:br>
            <a:r>
              <a:rPr lang="en-US" sz="4200" dirty="0">
                <a:solidFill>
                  <a:srgbClr val="08547A"/>
                </a:solidFill>
                <a:latin typeface="Bitter" charset="0"/>
                <a:ea typeface="Helvetica Neue Medium" panose="02000503000000020004" pitchFamily="2" charset="0"/>
                <a:cs typeface="Lucida Sans Unicode" panose="020B0602030504020204" pitchFamily="34" charset="0"/>
              </a:rPr>
              <a:t>Translation of results </a:t>
            </a:r>
            <a:br>
              <a:rPr lang="en-US" sz="4200" dirty="0">
                <a:solidFill>
                  <a:srgbClr val="08547A"/>
                </a:solidFill>
                <a:latin typeface="Bitter" charset="0"/>
                <a:ea typeface="Helvetica Neue Medium" panose="02000503000000020004" pitchFamily="2" charset="0"/>
                <a:cs typeface="Lucida Sans Unicode" panose="020B0602030504020204" pitchFamily="34" charset="0"/>
              </a:rPr>
            </a:br>
            <a:r>
              <a:rPr lang="en-US" sz="4200" dirty="0">
                <a:solidFill>
                  <a:srgbClr val="08547A"/>
                </a:solidFill>
                <a:latin typeface="Bitter" charset="0"/>
                <a:ea typeface="Helvetica Neue Medium" panose="02000503000000020004" pitchFamily="2" charset="0"/>
                <a:cs typeface="Lucida Sans Unicode" panose="020B0602030504020204" pitchFamily="34" charset="0"/>
              </a:rPr>
              <a:t>into usable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238136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 descr="toon_59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870" y="3631408"/>
            <a:ext cx="5348288" cy="386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6"/>
          <p:cNvSpPr txBox="1">
            <a:spLocks noChangeArrowheads="1"/>
          </p:cNvSpPr>
          <p:nvPr/>
        </p:nvSpPr>
        <p:spPr bwMode="auto">
          <a:xfrm>
            <a:off x="7469982" y="3090863"/>
            <a:ext cx="1247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de-DE" sz="4800" b="1" kern="1200">
                <a:solidFill>
                  <a:srgbClr val="333333"/>
                </a:solidFill>
                <a:latin typeface="Arial" pitchFamily="34" charset="0"/>
                <a:ea typeface="ヒラギノ角ゴ Pro W3"/>
                <a:cs typeface="ヒラギノ角ゴ Pro W3"/>
              </a:rPr>
              <a:t>!</a:t>
            </a:r>
            <a:endParaRPr lang="de-DE" sz="2250" b="1" kern="1200">
              <a:solidFill>
                <a:srgbClr val="333333"/>
              </a:solidFill>
              <a:latin typeface="Arial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9" name="Bogen 8"/>
          <p:cNvSpPr/>
          <p:nvPr/>
        </p:nvSpPr>
        <p:spPr bwMode="auto">
          <a:xfrm rot="7184617">
            <a:off x="7641432" y="4519613"/>
            <a:ext cx="216693" cy="145257"/>
          </a:xfrm>
          <a:prstGeom prst="arc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250" kern="1200">
              <a:solidFill>
                <a:srgbClr val="333333"/>
              </a:solidFill>
              <a:latin typeface="Arial" pitchFamily="34" charset="0"/>
              <a:ea typeface="ヒラギノ角ゴ Pro W3" pitchFamily="1" charset="-128"/>
              <a:cs typeface="Arial" pitchFamily="34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75246" y="1514060"/>
            <a:ext cx="5007770" cy="6176963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  <a:effectLst>
            <a:outerShdw blurRad="50800" dist="762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Gerade Verbindung mit Pfeil 13"/>
          <p:cNvCxnSpPr>
            <a:cxnSpLocks noChangeShapeType="1"/>
          </p:cNvCxnSpPr>
          <p:nvPr/>
        </p:nvCxnSpPr>
        <p:spPr bwMode="auto">
          <a:xfrm flipV="1">
            <a:off x="6226970" y="5143501"/>
            <a:ext cx="4860131" cy="102632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hteck 10"/>
          <p:cNvSpPr>
            <a:spLocks noChangeArrowheads="1"/>
          </p:cNvSpPr>
          <p:nvPr/>
        </p:nvSpPr>
        <p:spPr bwMode="auto">
          <a:xfrm>
            <a:off x="4338638" y="7888251"/>
            <a:ext cx="10908041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700" i="1" kern="1200" dirty="0">
                <a:solidFill>
                  <a:srgbClr val="08547A"/>
                </a:solidFill>
                <a:latin typeface="Montserrat" pitchFamily="2" charset="77"/>
                <a:ea typeface="ヒラギノ角ゴ Pro W3"/>
                <a:cs typeface="ヒラギノ角ゴ Pro W3"/>
              </a:rPr>
              <a:t>The genetic analysis indicates that Clopidogrel does not work for you. </a:t>
            </a:r>
            <a:br>
              <a:rPr lang="en-US" sz="2700" i="1" kern="1200" dirty="0">
                <a:solidFill>
                  <a:srgbClr val="08547A"/>
                </a:solidFill>
                <a:latin typeface="Montserrat" pitchFamily="2" charset="77"/>
                <a:ea typeface="ヒラギノ角ゴ Pro W3"/>
                <a:cs typeface="ヒラギノ角ゴ Pro W3"/>
              </a:rPr>
            </a:br>
            <a:r>
              <a:rPr lang="en-US" sz="2700" i="1" kern="1200" dirty="0">
                <a:solidFill>
                  <a:srgbClr val="08547A"/>
                </a:solidFill>
                <a:latin typeface="Montserrat" pitchFamily="2" charset="77"/>
                <a:ea typeface="ヒラギノ角ゴ Pro W3"/>
                <a:cs typeface="ヒラギノ角ゴ Pro W3"/>
              </a:rPr>
              <a:t>I will prescribe </a:t>
            </a:r>
            <a:r>
              <a:rPr lang="en-US" sz="2700" i="1" kern="1200" dirty="0" err="1">
                <a:solidFill>
                  <a:srgbClr val="08547A"/>
                </a:solidFill>
                <a:latin typeface="Montserrat" pitchFamily="2" charset="77"/>
                <a:ea typeface="ヒラギノ角ゴ Pro W3"/>
                <a:cs typeface="ヒラギノ角ゴ Pro W3"/>
              </a:rPr>
              <a:t>Prasugrel</a:t>
            </a:r>
            <a:r>
              <a:rPr lang="en-US" sz="2700" i="1" kern="1200" dirty="0">
                <a:solidFill>
                  <a:srgbClr val="08547A"/>
                </a:solidFill>
                <a:latin typeface="Montserrat" pitchFamily="2" charset="77"/>
                <a:ea typeface="ヒラギノ角ゴ Pro W3"/>
                <a:cs typeface="ヒラギノ角ゴ Pro W3"/>
              </a:rPr>
              <a:t> instead.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7F0D474-EA5D-D146-82BA-9B9960CC0C9E}"/>
              </a:ext>
            </a:extLst>
          </p:cNvPr>
          <p:cNvSpPr txBox="1">
            <a:spLocks/>
          </p:cNvSpPr>
          <p:nvPr/>
        </p:nvSpPr>
        <p:spPr bwMode="auto">
          <a:xfrm>
            <a:off x="3696789" y="769145"/>
            <a:ext cx="14032911" cy="159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Lucida Sans Unicode" charset="0"/>
                <a:ea typeface="Lucida Sans Unicode" charset="0"/>
                <a:cs typeface="Lucida Sans Unicode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9pPr>
          </a:lstStyle>
          <a:p>
            <a:br>
              <a:rPr lang="en-US" sz="4200" dirty="0">
                <a:solidFill>
                  <a:srgbClr val="08547A"/>
                </a:solidFill>
                <a:latin typeface="Lucida Sans Unicode" panose="020B0602030504020204" pitchFamily="34" charset="0"/>
                <a:ea typeface="Helvetica Neue Medium" panose="02000503000000020004" pitchFamily="2" charset="0"/>
                <a:cs typeface="Lucida Sans Unicode" panose="020B0602030504020204" pitchFamily="34" charset="0"/>
              </a:rPr>
            </a:br>
            <a:r>
              <a:rPr lang="en-US" sz="4200" dirty="0">
                <a:solidFill>
                  <a:srgbClr val="08547A"/>
                </a:solidFill>
                <a:latin typeface="Bitter" charset="0"/>
                <a:ea typeface="Helvetica Neue Medium" panose="02000503000000020004" pitchFamily="2" charset="0"/>
                <a:cs typeface="Lucida Sans Unicode" panose="020B0602030504020204" pitchFamily="34" charset="0"/>
              </a:rPr>
              <a:t>Translation of results </a:t>
            </a:r>
            <a:br>
              <a:rPr lang="en-US" sz="4200" dirty="0">
                <a:solidFill>
                  <a:srgbClr val="08547A"/>
                </a:solidFill>
                <a:latin typeface="Bitter" charset="0"/>
                <a:ea typeface="Helvetica Neue Medium" panose="02000503000000020004" pitchFamily="2" charset="0"/>
                <a:cs typeface="Lucida Sans Unicode" panose="020B0602030504020204" pitchFamily="34" charset="0"/>
              </a:rPr>
            </a:br>
            <a:r>
              <a:rPr lang="en-US" sz="4200" dirty="0">
                <a:solidFill>
                  <a:srgbClr val="08547A"/>
                </a:solidFill>
                <a:latin typeface="Bitter" charset="0"/>
                <a:ea typeface="Helvetica Neue Medium" panose="02000503000000020004" pitchFamily="2" charset="0"/>
                <a:cs typeface="Lucida Sans Unicode" panose="020B0602030504020204" pitchFamily="34" charset="0"/>
              </a:rPr>
              <a:t>into usable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47999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70FA5EC-072F-0C4A-BE14-DD29E817A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063" y="2761704"/>
            <a:ext cx="8300687" cy="727964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EC7F9CE6-B686-AF4B-94AD-289BEE134D1A}"/>
              </a:ext>
            </a:extLst>
          </p:cNvPr>
          <p:cNvSpPr txBox="1">
            <a:spLocks/>
          </p:cNvSpPr>
          <p:nvPr/>
        </p:nvSpPr>
        <p:spPr>
          <a:xfrm>
            <a:off x="3095625" y="0"/>
            <a:ext cx="12906375" cy="1593057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Lucida Sans Unicode" charset="0"/>
                <a:ea typeface="Lucida Sans Unicode" charset="0"/>
                <a:cs typeface="Lucida Sans Unicode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9pPr>
          </a:lstStyle>
          <a:p>
            <a:pPr defTabSz="1371600">
              <a:buClrTx/>
              <a:defRPr/>
            </a:pPr>
            <a:r>
              <a:rPr lang="en-US" sz="3600" dirty="0">
                <a:solidFill>
                  <a:srgbClr val="08547A"/>
                </a:solidFill>
                <a:latin typeface="Bitter" panose="02000000000000000000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interpretation and reporting bottleneck</a:t>
            </a:r>
          </a:p>
        </p:txBody>
      </p:sp>
      <p:grpSp>
        <p:nvGrpSpPr>
          <p:cNvPr id="10" name="Gruppieren 20">
            <a:extLst>
              <a:ext uri="{FF2B5EF4-FFF2-40B4-BE49-F238E27FC236}">
                <a16:creationId xmlns:a16="http://schemas.microsoft.com/office/drawing/2014/main" id="{18BFA971-0F0F-4446-A3E2-A91613432E4A}"/>
              </a:ext>
            </a:extLst>
          </p:cNvPr>
          <p:cNvGrpSpPr>
            <a:grpSpLocks/>
          </p:cNvGrpSpPr>
          <p:nvPr/>
        </p:nvGrpSpPr>
        <p:grpSpPr bwMode="auto">
          <a:xfrm>
            <a:off x="7466954" y="1309454"/>
            <a:ext cx="5214905" cy="1327542"/>
            <a:chOff x="4234822" y="-748416"/>
            <a:chExt cx="6866995" cy="1199862"/>
          </a:xfrm>
        </p:grpSpPr>
        <p:pic>
          <p:nvPicPr>
            <p:cNvPr id="11" name="Picture 2" descr="http://www.macrogen.com/eng/images/business/img/ngs_platforms.jpg">
              <a:extLst>
                <a:ext uri="{FF2B5EF4-FFF2-40B4-BE49-F238E27FC236}">
                  <a16:creationId xmlns:a16="http://schemas.microsoft.com/office/drawing/2014/main" id="{FAA2D9D8-033E-A746-A422-CBF932B0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5537" y="-670798"/>
              <a:ext cx="1956280" cy="1122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 descr="http://www.macrogen.com/eng/images/business/img/ngs_platforms.jpg">
              <a:extLst>
                <a:ext uri="{FF2B5EF4-FFF2-40B4-BE49-F238E27FC236}">
                  <a16:creationId xmlns:a16="http://schemas.microsoft.com/office/drawing/2014/main" id="{78BF1340-D1BD-0245-98DB-9DFC6A1EF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966" y="-669301"/>
              <a:ext cx="1410879" cy="957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 descr="http://www.macrogen.com/eng/images/business/img/ngs_platforms.jpg">
              <a:extLst>
                <a:ext uri="{FF2B5EF4-FFF2-40B4-BE49-F238E27FC236}">
                  <a16:creationId xmlns:a16="http://schemas.microsoft.com/office/drawing/2014/main" id="{2988F676-2A2D-E449-BFB7-D665FC776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4822" y="-748416"/>
              <a:ext cx="1354955" cy="1115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16D2E17A-FCDF-F54A-89D4-5E64AB8B115D}"/>
              </a:ext>
            </a:extLst>
          </p:cNvPr>
          <p:cNvSpPr txBox="1"/>
          <p:nvPr/>
        </p:nvSpPr>
        <p:spPr>
          <a:xfrm>
            <a:off x="6144568" y="7042599"/>
            <a:ext cx="285526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250" kern="12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Interpretation and </a:t>
            </a:r>
            <a:br>
              <a:rPr lang="en-US" sz="2250" kern="12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250" kern="12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report production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81FEF7B-53C1-0948-B4F8-AA2C8E612165}"/>
              </a:ext>
            </a:extLst>
          </p:cNvPr>
          <p:cNvSpPr txBox="1"/>
          <p:nvPr/>
        </p:nvSpPr>
        <p:spPr>
          <a:xfrm>
            <a:off x="5785571" y="9047805"/>
            <a:ext cx="290015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250" kern="12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Clinical application</a:t>
            </a:r>
          </a:p>
        </p:txBody>
      </p:sp>
      <p:sp>
        <p:nvSpPr>
          <p:cNvPr id="20" name="Pfeil nach unten 19">
            <a:extLst>
              <a:ext uri="{FF2B5EF4-FFF2-40B4-BE49-F238E27FC236}">
                <a16:creationId xmlns:a16="http://schemas.microsoft.com/office/drawing/2014/main" id="{25B58FAF-0BA6-324C-B307-C43CECC1F8D8}"/>
              </a:ext>
            </a:extLst>
          </p:cNvPr>
          <p:cNvSpPr/>
          <p:nvPr/>
        </p:nvSpPr>
        <p:spPr bwMode="auto">
          <a:xfrm>
            <a:off x="9750298" y="2513605"/>
            <a:ext cx="573440" cy="573485"/>
          </a:xfrm>
          <a:prstGeom prst="down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250" kern="1200">
              <a:solidFill>
                <a:srgbClr val="08547A"/>
              </a:solidFill>
              <a:latin typeface="Lucida Sans" panose="020B0602030504020204" pitchFamily="34" charset="77"/>
              <a:ea typeface="ヒラギノ角ゴ Pro W3" pitchFamily="48" charset="-128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9230021-BA21-7649-8DBD-5F71F6FF981D}"/>
              </a:ext>
            </a:extLst>
          </p:cNvPr>
          <p:cNvSpPr/>
          <p:nvPr/>
        </p:nvSpPr>
        <p:spPr bwMode="auto">
          <a:xfrm rot="1657096">
            <a:off x="11580955" y="2543609"/>
            <a:ext cx="573440" cy="573485"/>
          </a:xfrm>
          <a:prstGeom prst="down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250" kern="1200">
              <a:solidFill>
                <a:srgbClr val="08547A"/>
              </a:solidFill>
              <a:latin typeface="Lucida Sans" panose="020B0602030504020204" pitchFamily="34" charset="77"/>
              <a:ea typeface="ヒラギノ角ゴ Pro W3" pitchFamily="48" charset="-128"/>
            </a:endParaRPr>
          </a:p>
        </p:txBody>
      </p:sp>
      <p:sp>
        <p:nvSpPr>
          <p:cNvPr id="22" name="Pfeil nach unten 21">
            <a:extLst>
              <a:ext uri="{FF2B5EF4-FFF2-40B4-BE49-F238E27FC236}">
                <a16:creationId xmlns:a16="http://schemas.microsoft.com/office/drawing/2014/main" id="{7798409F-FF90-6B48-B314-7A6A0B343CE9}"/>
              </a:ext>
            </a:extLst>
          </p:cNvPr>
          <p:cNvSpPr/>
          <p:nvPr/>
        </p:nvSpPr>
        <p:spPr bwMode="auto">
          <a:xfrm rot="20260782">
            <a:off x="8050801" y="2513605"/>
            <a:ext cx="573440" cy="573485"/>
          </a:xfrm>
          <a:prstGeom prst="down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250" kern="1200">
              <a:solidFill>
                <a:srgbClr val="08547A"/>
              </a:solidFill>
              <a:latin typeface="Lucida Sans" panose="020B0602030504020204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4D5DBD-8BFB-5C40-98BA-EBCF3D87A327}"/>
              </a:ext>
            </a:extLst>
          </p:cNvPr>
          <p:cNvSpPr txBox="1"/>
          <p:nvPr/>
        </p:nvSpPr>
        <p:spPr>
          <a:xfrm>
            <a:off x="3905418" y="4277552"/>
            <a:ext cx="24449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Data production </a:t>
            </a:r>
            <a:b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and processing</a:t>
            </a:r>
          </a:p>
        </p:txBody>
      </p:sp>
    </p:spTree>
    <p:extLst>
      <p:ext uri="{BB962C8B-B14F-4D97-AF65-F5344CB8AC3E}">
        <p14:creationId xmlns:p14="http://schemas.microsoft.com/office/powerpoint/2010/main" val="88408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DAB8FC-19DC-8F4F-A4B6-A8CF5F6BE0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0050" y="2101672"/>
            <a:ext cx="17347950" cy="2169825"/>
          </a:xfrm>
        </p:spPr>
        <p:txBody>
          <a:bodyPr/>
          <a:lstStyle/>
          <a:p>
            <a:r>
              <a:rPr lang="de-DE" sz="4800" dirty="0"/>
              <a:t>Clinical </a:t>
            </a:r>
            <a:r>
              <a:rPr lang="de-DE" sz="4800" dirty="0" err="1"/>
              <a:t>decision</a:t>
            </a:r>
            <a:r>
              <a:rPr lang="de-DE" sz="4800" dirty="0"/>
              <a:t> </a:t>
            </a:r>
            <a:r>
              <a:rPr lang="de-DE" sz="4800" dirty="0" err="1"/>
              <a:t>support</a:t>
            </a:r>
            <a:r>
              <a:rPr lang="de-DE" sz="4800" dirty="0"/>
              <a:t> </a:t>
            </a:r>
            <a:r>
              <a:rPr lang="de-DE" sz="4800" dirty="0" err="1"/>
              <a:t>system</a:t>
            </a:r>
            <a:endParaRPr lang="de-DE" sz="4800" dirty="0"/>
          </a:p>
          <a:p>
            <a:endParaRPr lang="de-DE" sz="4800" dirty="0"/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3B379-3EB1-C843-A53E-5A13543DA5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050" y="5421623"/>
            <a:ext cx="6990786" cy="4227125"/>
          </a:xfrm>
        </p:spPr>
        <p:txBody>
          <a:bodyPr/>
          <a:lstStyle/>
          <a:p>
            <a:r>
              <a:rPr lang="es-ES" sz="1600" dirty="0"/>
              <a:t>Content Management</a:t>
            </a:r>
          </a:p>
          <a:p>
            <a:r>
              <a:rPr lang="es-ES" sz="1600" dirty="0" err="1"/>
              <a:t>Multilingual</a:t>
            </a:r>
            <a:endParaRPr lang="es-ES" sz="1600" dirty="0"/>
          </a:p>
          <a:p>
            <a:r>
              <a:rPr lang="es-ES" sz="1600" dirty="0"/>
              <a:t>(</a:t>
            </a:r>
            <a:r>
              <a:rPr lang="es-ES" sz="1600" dirty="0" err="1"/>
              <a:t>Approval</a:t>
            </a:r>
            <a:r>
              <a:rPr lang="es-ES" sz="1600" dirty="0"/>
              <a:t>) </a:t>
            </a:r>
            <a:r>
              <a:rPr lang="es-ES" sz="1600" dirty="0" err="1"/>
              <a:t>Workflows</a:t>
            </a:r>
            <a:endParaRPr lang="es-ES" sz="1600" dirty="0"/>
          </a:p>
          <a:p>
            <a:r>
              <a:rPr lang="es-ES" sz="1600" dirty="0" err="1"/>
              <a:t>Integration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Lab</a:t>
            </a:r>
            <a:r>
              <a:rPr lang="es-ES" sz="1600" dirty="0"/>
              <a:t>-/Hospital </a:t>
            </a:r>
            <a:r>
              <a:rPr lang="es-ES" sz="1600" dirty="0" err="1"/>
              <a:t>Information</a:t>
            </a:r>
            <a:r>
              <a:rPr lang="es-ES" sz="1600" dirty="0"/>
              <a:t> </a:t>
            </a:r>
            <a:r>
              <a:rPr lang="es-ES" sz="1600" dirty="0" err="1"/>
              <a:t>Systems</a:t>
            </a:r>
            <a:endParaRPr lang="es-ES" sz="1600" dirty="0"/>
          </a:p>
          <a:p>
            <a:r>
              <a:rPr lang="es-ES" sz="1600" dirty="0"/>
              <a:t>Data </a:t>
            </a:r>
            <a:r>
              <a:rPr lang="es-ES" sz="1600" dirty="0" err="1"/>
              <a:t>Aggregation</a:t>
            </a:r>
            <a:endParaRPr lang="es-ES" sz="1600" dirty="0"/>
          </a:p>
          <a:p>
            <a:r>
              <a:rPr lang="es-ES" sz="1600" dirty="0"/>
              <a:t>Rule </a:t>
            </a:r>
            <a:r>
              <a:rPr lang="es-ES" sz="1600" dirty="0" err="1"/>
              <a:t>Engine</a:t>
            </a:r>
            <a:endParaRPr lang="es-ES" sz="1600" dirty="0"/>
          </a:p>
          <a:p>
            <a:r>
              <a:rPr lang="es-ES" sz="1600" dirty="0" err="1"/>
              <a:t>Ontologies</a:t>
            </a:r>
            <a:r>
              <a:rPr lang="es-ES" sz="1600" dirty="0"/>
              <a:t>/</a:t>
            </a:r>
            <a:r>
              <a:rPr lang="es-ES" sz="1600" dirty="0" err="1"/>
              <a:t>Graphs</a:t>
            </a:r>
            <a:endParaRPr lang="es-ES" sz="1600" dirty="0"/>
          </a:p>
          <a:p>
            <a:endParaRPr lang="es-ES" sz="1600" dirty="0"/>
          </a:p>
          <a:p>
            <a:endParaRPr lang="es-E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5D0E1-EE86-464D-9727-6FFF75F513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050" y="2782137"/>
            <a:ext cx="15555364" cy="2215991"/>
          </a:xfrm>
        </p:spPr>
        <p:txBody>
          <a:bodyPr/>
          <a:lstStyle/>
          <a:p>
            <a:endParaRPr lang="es-ES" dirty="0"/>
          </a:p>
          <a:p>
            <a:r>
              <a:rPr lang="de-DE" dirty="0"/>
              <a:t>"Clinical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link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choices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clinicians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care“ </a:t>
            </a:r>
            <a:r>
              <a:rPr lang="de-DE" sz="1800" dirty="0"/>
              <a:t>(Robert Hayward/</a:t>
            </a:r>
            <a:r>
              <a:rPr lang="de-DE" sz="1800" dirty="0" err="1"/>
              <a:t>wikipedia.org</a:t>
            </a:r>
            <a:r>
              <a:rPr lang="de-DE" sz="1800" dirty="0"/>
              <a:t>)</a:t>
            </a:r>
            <a:endParaRPr lang="es-ES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0B097D0-02C4-494D-9747-843F37A69F9F}"/>
              </a:ext>
            </a:extLst>
          </p:cNvPr>
          <p:cNvSpPr/>
          <p:nvPr/>
        </p:nvSpPr>
        <p:spPr>
          <a:xfrm>
            <a:off x="8219551" y="6079253"/>
            <a:ext cx="1479382" cy="772861"/>
          </a:xfrm>
          <a:prstGeom prst="rightArrow">
            <a:avLst/>
          </a:prstGeom>
          <a:solidFill>
            <a:srgbClr val="08547A"/>
          </a:solidFill>
          <a:ln>
            <a:solidFill>
              <a:srgbClr val="0854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6976A7-5CBB-E741-B678-0B693F3D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648" y="5421623"/>
            <a:ext cx="3948028" cy="192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18CD49-9D8D-7B4B-923F-E7EDCC2D4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993" y="5673338"/>
            <a:ext cx="2120202" cy="107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B72F318-4EEF-CE45-B44E-FB584320B8C1}"/>
              </a:ext>
            </a:extLst>
          </p:cNvPr>
          <p:cNvSpPr txBox="1"/>
          <p:nvPr/>
        </p:nvSpPr>
        <p:spPr>
          <a:xfrm>
            <a:off x="13816483" y="5928784"/>
            <a:ext cx="614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>
                <a:solidFill>
                  <a:srgbClr val="08547A"/>
                </a:solidFill>
                <a:latin typeface="Bitter" panose="02000000000000000000" pitchFamily="2" charset="7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2507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http://www.laforzaeilsorriso.it/wp-content/uploads/2014/02/logocro1.jpg">
            <a:extLst>
              <a:ext uri="{FF2B5EF4-FFF2-40B4-BE49-F238E27FC236}">
                <a16:creationId xmlns:a16="http://schemas.microsoft.com/office/drawing/2014/main" id="{87E97FB6-315F-AB4C-8B62-85A4F387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03620" y="5900124"/>
            <a:ext cx="4329113" cy="23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9DAEB4D-1EAE-1544-9DBA-A35E9702F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4163" y="2326442"/>
            <a:ext cx="12582525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90563" lvl="1" indent="-428625">
              <a:spcBef>
                <a:spcPts val="900"/>
              </a:spcBef>
              <a:spcAft>
                <a:spcPts val="900"/>
              </a:spcAft>
              <a:buClr>
                <a:srgbClr val="7F9EA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700" dirty="0">
                <a:solidFill>
                  <a:srgbClr val="08547A"/>
                </a:solidFill>
                <a:latin typeface="Montserrat" pitchFamily="2" charset="77"/>
                <a:ea typeface="Osaka" pitchFamily="1" charset="-128"/>
                <a:cs typeface="Lucida Sans Unicode" pitchFamily="34" charset="0"/>
              </a:rPr>
              <a:t>EU-funded project within the Horizon 2020 program </a:t>
            </a:r>
          </a:p>
          <a:p>
            <a:pPr marL="690563" lvl="1" indent="-428625">
              <a:spcBef>
                <a:spcPts val="900"/>
              </a:spcBef>
              <a:spcAft>
                <a:spcPts val="900"/>
              </a:spcAft>
              <a:buClr>
                <a:srgbClr val="7F9EA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700" dirty="0">
                <a:solidFill>
                  <a:srgbClr val="08547A"/>
                </a:solidFill>
                <a:latin typeface="Montserrat" pitchFamily="2" charset="77"/>
                <a:ea typeface="Osaka" pitchFamily="1" charset="-128"/>
                <a:cs typeface="Lucida Sans Unicode" pitchFamily="34" charset="0"/>
              </a:rPr>
              <a:t>Aiming to support implementation </a:t>
            </a:r>
            <a:br>
              <a:rPr lang="en-US" sz="2700" dirty="0">
                <a:solidFill>
                  <a:srgbClr val="08547A"/>
                </a:solidFill>
                <a:latin typeface="Montserrat" pitchFamily="2" charset="77"/>
                <a:ea typeface="Osaka" pitchFamily="1" charset="-128"/>
                <a:cs typeface="Lucida Sans Unicode" pitchFamily="34" charset="0"/>
              </a:rPr>
            </a:br>
            <a:r>
              <a:rPr lang="en-US" sz="2700" dirty="0">
                <a:solidFill>
                  <a:srgbClr val="08547A"/>
                </a:solidFill>
                <a:latin typeface="Montserrat" pitchFamily="2" charset="77"/>
                <a:ea typeface="Osaka" pitchFamily="1" charset="-128"/>
                <a:cs typeface="Lucida Sans Unicode" pitchFamily="34" charset="0"/>
              </a:rPr>
              <a:t>of pharmacogenomics in clinical practice </a:t>
            </a:r>
          </a:p>
          <a:p>
            <a:pPr marL="690563" lvl="1" indent="-428625">
              <a:spcBef>
                <a:spcPts val="900"/>
              </a:spcBef>
              <a:spcAft>
                <a:spcPts val="900"/>
              </a:spcAft>
              <a:buClr>
                <a:srgbClr val="7F9EA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700" dirty="0" err="1">
                <a:solidFill>
                  <a:srgbClr val="08547A"/>
                </a:solidFill>
                <a:latin typeface="Montserrat" pitchFamily="2" charset="77"/>
                <a:ea typeface="Osaka" pitchFamily="1" charset="-128"/>
                <a:cs typeface="Lucida Sans Unicode" pitchFamily="34" charset="0"/>
              </a:rPr>
              <a:t>bio.logis</a:t>
            </a:r>
            <a:r>
              <a:rPr lang="en-US" sz="2700" dirty="0">
                <a:solidFill>
                  <a:srgbClr val="08547A"/>
                </a:solidFill>
                <a:latin typeface="Montserrat" pitchFamily="2" charset="77"/>
                <a:ea typeface="Osaka" pitchFamily="1" charset="-128"/>
                <a:cs typeface="Lucida Sans Unicode" pitchFamily="34" charset="0"/>
              </a:rPr>
              <a:t> GIM responsible for implementing GIMS</a:t>
            </a:r>
            <a:br>
              <a:rPr lang="en-US" sz="2700" dirty="0">
                <a:solidFill>
                  <a:srgbClr val="08547A"/>
                </a:solidFill>
                <a:latin typeface="Montserrat" pitchFamily="2" charset="77"/>
                <a:ea typeface="Osaka" pitchFamily="1" charset="-128"/>
                <a:cs typeface="Lucida Sans Unicode" pitchFamily="34" charset="0"/>
              </a:rPr>
            </a:br>
            <a:r>
              <a:rPr lang="en-US" sz="2700" dirty="0">
                <a:solidFill>
                  <a:srgbClr val="08547A"/>
                </a:solidFill>
                <a:latin typeface="Montserrat" pitchFamily="2" charset="77"/>
                <a:ea typeface="Osaka" pitchFamily="1" charset="-128"/>
                <a:cs typeface="Lucida Sans Unicode" pitchFamily="34" charset="0"/>
              </a:rPr>
              <a:t>at 7 selected hospitals across Europe</a:t>
            </a:r>
          </a:p>
          <a:p>
            <a:pPr marL="261938" lvl="1">
              <a:spcBef>
                <a:spcPts val="900"/>
              </a:spcBef>
              <a:spcAft>
                <a:spcPts val="900"/>
              </a:spcAft>
              <a:buClr>
                <a:srgbClr val="7F9EAD"/>
              </a:buClr>
              <a:buSzPct val="100000"/>
              <a:defRPr/>
            </a:pPr>
            <a:endParaRPr lang="en-US" sz="2700" dirty="0">
              <a:solidFill>
                <a:srgbClr val="08547A"/>
              </a:solidFill>
              <a:latin typeface="Montserrat" pitchFamily="2" charset="77"/>
              <a:ea typeface="Osaka" pitchFamily="1" charset="-128"/>
              <a:cs typeface="Lucida Sans Unicode" pitchFamily="34" charset="0"/>
            </a:endParaRPr>
          </a:p>
        </p:txBody>
      </p:sp>
      <p:pic>
        <p:nvPicPr>
          <p:cNvPr id="5" name="Picture 2" descr="https://www.liverpool.ac.uk/files/css/images/homepage/h1-2012-logo-mobile.png">
            <a:extLst>
              <a:ext uri="{FF2B5EF4-FFF2-40B4-BE49-F238E27FC236}">
                <a16:creationId xmlns:a16="http://schemas.microsoft.com/office/drawing/2014/main" id="{5559B551-E5F7-A549-9A2E-A69452F19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8038" y="6071685"/>
            <a:ext cx="3767138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verwaltungsmanagement.at/687/uploads/medizinische_universitaet_wien_logo_800pix.jpg">
            <a:extLst>
              <a:ext uri="{FF2B5EF4-FFF2-40B4-BE49-F238E27FC236}">
                <a16:creationId xmlns:a16="http://schemas.microsoft.com/office/drawing/2014/main" id="{8DFE59A2-B4A8-DF44-A539-E29A283D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5626" y="5667636"/>
            <a:ext cx="3509963" cy="1312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Logo LUMC">
            <a:extLst>
              <a:ext uri="{FF2B5EF4-FFF2-40B4-BE49-F238E27FC236}">
                <a16:creationId xmlns:a16="http://schemas.microsoft.com/office/drawing/2014/main" id="{DDCB8865-D106-1C4F-A00F-8177D1459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34713" y="8268500"/>
            <a:ext cx="4138613" cy="10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Servicio Andaluz de Salud">
            <a:extLst>
              <a:ext uri="{FF2B5EF4-FFF2-40B4-BE49-F238E27FC236}">
                <a16:creationId xmlns:a16="http://schemas.microsoft.com/office/drawing/2014/main" id="{5DD3CF0C-1F82-D44F-9148-6086743CB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17007" y="7627145"/>
            <a:ext cx="54006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 descr="http://www.oceanicsecurity.gr/wp-content/uploads/2013/11/%CE%9A%CE%B1%CF%84%CE%B1%CE%B3%CF%81%CE%B1%CF%86%CE%AE.png">
            <a:extLst>
              <a:ext uri="{FF2B5EF4-FFF2-40B4-BE49-F238E27FC236}">
                <a16:creationId xmlns:a16="http://schemas.microsoft.com/office/drawing/2014/main" id="{E206C4BF-29E2-FE49-BF86-F63B57F1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9463" y="8815388"/>
            <a:ext cx="44196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4" descr="https://www.uni-lj.si/mma/logotipM-gif/2013071011092329/">
            <a:extLst>
              <a:ext uri="{FF2B5EF4-FFF2-40B4-BE49-F238E27FC236}">
                <a16:creationId xmlns:a16="http://schemas.microsoft.com/office/drawing/2014/main" id="{0635AAAA-BB2E-304A-B31E-65C125FA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67713" y="7507635"/>
            <a:ext cx="2395538" cy="2388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Bild 2">
            <a:extLst>
              <a:ext uri="{FF2B5EF4-FFF2-40B4-BE49-F238E27FC236}">
                <a16:creationId xmlns:a16="http://schemas.microsoft.com/office/drawing/2014/main" id="{C87EF268-A6E2-7B4B-91EB-09C21754D0D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86139" y="4914936"/>
            <a:ext cx="5567738" cy="9846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9DE1FD5-13FF-5E47-88F6-513F2312F0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163" y="498984"/>
            <a:ext cx="10067852" cy="12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16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perssupport.nl/uploads/press-news-item/original/636aab67-be7f-459e-85c6-4218fc2f4666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8983" y="1687116"/>
            <a:ext cx="2686104" cy="918102"/>
          </a:xfrm>
          <a:prstGeom prst="rect">
            <a:avLst/>
          </a:prstGeom>
          <a:noFill/>
        </p:spPr>
      </p:pic>
      <p:sp>
        <p:nvSpPr>
          <p:cNvPr id="34" name="Textfeld 33"/>
          <p:cNvSpPr txBox="1"/>
          <p:nvPr/>
        </p:nvSpPr>
        <p:spPr>
          <a:xfrm>
            <a:off x="2825299" y="2821243"/>
            <a:ext cx="4952567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Dosing recommendations </a:t>
            </a:r>
            <a:endParaRPr lang="en-US" sz="2400" dirty="0">
              <a:solidFill>
                <a:srgbClr val="08547A"/>
              </a:solidFill>
              <a:latin typeface="Montserrat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for:</a:t>
            </a:r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76 drugs </a:t>
            </a:r>
            <a:b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8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based on: 	</a:t>
            </a:r>
            <a: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44 variants </a:t>
            </a:r>
          </a:p>
          <a:p>
            <a:r>
              <a:rPr lang="en-US" sz="18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in:</a:t>
            </a:r>
            <a: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12 genes </a:t>
            </a:r>
          </a:p>
          <a:p>
            <a:r>
              <a:rPr lang="en-US" sz="18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available:	</a:t>
            </a:r>
            <a: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7 languages</a:t>
            </a:r>
          </a:p>
          <a:p>
            <a:b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400" dirty="0">
              <a:solidFill>
                <a:srgbClr val="08547A"/>
              </a:solidFill>
              <a:latin typeface="Montserrat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Grafik 4" descr="bio_Logo_GIMS-4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42957" y="1309075"/>
            <a:ext cx="3483242" cy="2833103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4005A640-FDF0-9F40-A561-284B2D33D8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311" y="121170"/>
            <a:ext cx="9190544" cy="1133898"/>
          </a:xfrm>
          <a:prstGeom prst="rect">
            <a:avLst/>
          </a:prstGeom>
        </p:spPr>
      </p:pic>
      <p:sp>
        <p:nvSpPr>
          <p:cNvPr id="88" name="Pfeil nach rechts 87">
            <a:extLst>
              <a:ext uri="{FF2B5EF4-FFF2-40B4-BE49-F238E27FC236}">
                <a16:creationId xmlns:a16="http://schemas.microsoft.com/office/drawing/2014/main" id="{76094F4E-1623-7745-AC43-1C4911756D24}"/>
              </a:ext>
            </a:extLst>
          </p:cNvPr>
          <p:cNvSpPr/>
          <p:nvPr/>
        </p:nvSpPr>
        <p:spPr bwMode="auto">
          <a:xfrm rot="10800000" flipH="1">
            <a:off x="2879306" y="2497199"/>
            <a:ext cx="4321872" cy="30139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endParaRPr lang="de-DE" sz="2100">
              <a:latin typeface="Montserrat" pitchFamily="2" charset="77"/>
              <a:ea typeface="ヒラギノ角ゴ Pro W3" pitchFamily="48" charset="-128"/>
            </a:endParaRPr>
          </a:p>
        </p:txBody>
      </p:sp>
      <p:sp>
        <p:nvSpPr>
          <p:cNvPr id="27" name="Pfeil nach rechts 26"/>
          <p:cNvSpPr/>
          <p:nvPr/>
        </p:nvSpPr>
        <p:spPr bwMode="auto">
          <a:xfrm rot="5400000">
            <a:off x="8658012" y="4711518"/>
            <a:ext cx="1188000" cy="324036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endParaRPr lang="de-DE" sz="2100">
              <a:latin typeface="Montserrat" pitchFamily="2" charset="77"/>
              <a:ea typeface="ヒラギノ角ゴ Pro W3" pitchFamily="48" charset="-128"/>
            </a:endParaRPr>
          </a:p>
        </p:txBody>
      </p:sp>
      <p:grpSp>
        <p:nvGrpSpPr>
          <p:cNvPr id="3" name="Gruppierung 2"/>
          <p:cNvGrpSpPr/>
          <p:nvPr/>
        </p:nvGrpSpPr>
        <p:grpSpPr>
          <a:xfrm>
            <a:off x="2648246" y="5521541"/>
            <a:ext cx="11209898" cy="1171686"/>
            <a:chOff x="241497" y="3681028"/>
            <a:chExt cx="7473265" cy="781124"/>
          </a:xfrm>
        </p:grpSpPr>
        <p:sp>
          <p:nvSpPr>
            <p:cNvPr id="35" name="Textfeld 34"/>
            <p:cNvSpPr txBox="1"/>
            <p:nvPr/>
          </p:nvSpPr>
          <p:spPr>
            <a:xfrm>
              <a:off x="241497" y="3827984"/>
              <a:ext cx="7953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Project </a:t>
              </a:r>
              <a:b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Sites</a:t>
              </a:r>
            </a:p>
          </p:txBody>
        </p:sp>
        <p:sp>
          <p:nvSpPr>
            <p:cNvPr id="68" name="Textfeld 67"/>
            <p:cNvSpPr txBox="1"/>
            <p:nvPr/>
          </p:nvSpPr>
          <p:spPr>
            <a:xfrm>
              <a:off x="1125072" y="4185153"/>
              <a:ext cx="718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Leiden</a:t>
              </a: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6758090" y="4185153"/>
              <a:ext cx="956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Ljubljana</a:t>
              </a:r>
            </a:p>
          </p:txBody>
        </p:sp>
        <p:pic>
          <p:nvPicPr>
            <p:cNvPr id="10" name="Grafik 9" descr="krankenhaus-gebaude_318-85231.jp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4760" y="3681028"/>
              <a:ext cx="448367" cy="448367"/>
            </a:xfrm>
            <a:prstGeom prst="rect">
              <a:avLst/>
            </a:prstGeom>
          </p:spPr>
        </p:pic>
        <p:sp>
          <p:nvSpPr>
            <p:cNvPr id="73" name="Textfeld 72"/>
            <p:cNvSpPr txBox="1"/>
            <p:nvPr/>
          </p:nvSpPr>
          <p:spPr>
            <a:xfrm>
              <a:off x="5903255" y="4185153"/>
              <a:ext cx="6702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Patras</a:t>
              </a:r>
            </a:p>
          </p:txBody>
        </p:sp>
        <p:pic>
          <p:nvPicPr>
            <p:cNvPr id="13" name="Grafik 12" descr="krankenhaus-gebaude_318-85231.jp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4826" y="3681028"/>
              <a:ext cx="448367" cy="448367"/>
            </a:xfrm>
            <a:prstGeom prst="rect">
              <a:avLst/>
            </a:prstGeom>
          </p:spPr>
        </p:pic>
        <p:sp>
          <p:nvSpPr>
            <p:cNvPr id="74" name="Textfeld 73"/>
            <p:cNvSpPr txBox="1"/>
            <p:nvPr/>
          </p:nvSpPr>
          <p:spPr>
            <a:xfrm>
              <a:off x="4957317" y="4185153"/>
              <a:ext cx="8957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Granada</a:t>
              </a:r>
            </a:p>
          </p:txBody>
        </p:sp>
        <p:pic>
          <p:nvPicPr>
            <p:cNvPr id="12" name="Grafik 11" descr="krankenhaus-gebaude_318-85231.jp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6966" y="3681028"/>
              <a:ext cx="448367" cy="448367"/>
            </a:xfrm>
            <a:prstGeom prst="rect">
              <a:avLst/>
            </a:prstGeom>
          </p:spPr>
        </p:pic>
        <p:sp>
          <p:nvSpPr>
            <p:cNvPr id="71" name="Textfeld 70"/>
            <p:cNvSpPr txBox="1"/>
            <p:nvPr/>
          </p:nvSpPr>
          <p:spPr>
            <a:xfrm>
              <a:off x="4121465" y="4185153"/>
              <a:ext cx="729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100" dirty="0" err="1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Aviano</a:t>
              </a:r>
              <a:endParaRPr lang="de-DE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1" name="Grafik 10" descr="krankenhaus-gebaude_318-85231.jp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9349" y="3681028"/>
              <a:ext cx="448367" cy="448367"/>
            </a:xfrm>
            <a:prstGeom prst="rect">
              <a:avLst/>
            </a:prstGeom>
          </p:spPr>
        </p:pic>
        <p:sp>
          <p:nvSpPr>
            <p:cNvPr id="69" name="Textfeld 68"/>
            <p:cNvSpPr txBox="1"/>
            <p:nvPr/>
          </p:nvSpPr>
          <p:spPr>
            <a:xfrm>
              <a:off x="3203848" y="4185153"/>
              <a:ext cx="765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Vienna</a:t>
              </a:r>
            </a:p>
          </p:txBody>
        </p:sp>
        <p:pic>
          <p:nvPicPr>
            <p:cNvPr id="15" name="Grafik 14" descr="krankenhaus-gebaude_318-85231.jp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2392" y="3681028"/>
              <a:ext cx="448367" cy="448367"/>
            </a:xfrm>
            <a:prstGeom prst="rect">
              <a:avLst/>
            </a:prstGeom>
          </p:spPr>
        </p:pic>
        <p:sp>
          <p:nvSpPr>
            <p:cNvPr id="70" name="Textfeld 69"/>
            <p:cNvSpPr txBox="1"/>
            <p:nvPr/>
          </p:nvSpPr>
          <p:spPr>
            <a:xfrm>
              <a:off x="2148879" y="4185153"/>
              <a:ext cx="9288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Liverpool</a:t>
              </a:r>
            </a:p>
          </p:txBody>
        </p:sp>
        <p:pic>
          <p:nvPicPr>
            <p:cNvPr id="16" name="Grafik 15" descr="krankenhaus-gebaude_318-85231.jp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3134" y="3681028"/>
              <a:ext cx="448367" cy="448367"/>
            </a:xfrm>
            <a:prstGeom prst="rect">
              <a:avLst/>
            </a:prstGeom>
          </p:spPr>
        </p:pic>
        <p:pic>
          <p:nvPicPr>
            <p:cNvPr id="9" name="Grafik 8" descr="krankenhaus-gebaude_318-85231.jp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2236" y="3681028"/>
              <a:ext cx="448367" cy="448367"/>
            </a:xfrm>
            <a:prstGeom prst="rect">
              <a:avLst/>
            </a:prstGeom>
          </p:spPr>
        </p:pic>
      </p:grpSp>
      <p:sp>
        <p:nvSpPr>
          <p:cNvPr id="26" name="Pfeil nach rechts 25"/>
          <p:cNvSpPr/>
          <p:nvPr/>
        </p:nvSpPr>
        <p:spPr bwMode="auto">
          <a:xfrm rot="16200000">
            <a:off x="8171958" y="4657380"/>
            <a:ext cx="1188000" cy="32403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endParaRPr lang="de-DE" sz="2100">
              <a:latin typeface="Montserrat" pitchFamily="2" charset="77"/>
              <a:ea typeface="ヒラギノ角ゴ Pro W3" pitchFamily="48" charset="-128"/>
            </a:endParaRPr>
          </a:p>
        </p:txBody>
      </p:sp>
      <p:grpSp>
        <p:nvGrpSpPr>
          <p:cNvPr id="19" name="Gruppierung 18"/>
          <p:cNvGrpSpPr/>
          <p:nvPr/>
        </p:nvGrpSpPr>
        <p:grpSpPr>
          <a:xfrm>
            <a:off x="2580920" y="6673599"/>
            <a:ext cx="10928328" cy="3398678"/>
            <a:chOff x="196613" y="4449065"/>
            <a:chExt cx="7285552" cy="2265785"/>
          </a:xfrm>
        </p:grpSpPr>
        <p:sp>
          <p:nvSpPr>
            <p:cNvPr id="75" name="Textfeld 74"/>
            <p:cNvSpPr txBox="1"/>
            <p:nvPr/>
          </p:nvSpPr>
          <p:spPr>
            <a:xfrm>
              <a:off x="196613" y="6437851"/>
              <a:ext cx="847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100" dirty="0" err="1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Patients</a:t>
              </a:r>
              <a:endParaRPr lang="de-DE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7" name="Picture 2" descr="C:\Users\daniela.steinberger\Desktop\bplan 2013\4ppt\Geschäftsmodell-02.png\Gescha¦êftsmodell-02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023" y="6322478"/>
              <a:ext cx="591492" cy="384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" name="Pfeil nach rechts 95">
              <a:extLst>
                <a:ext uri="{FF2B5EF4-FFF2-40B4-BE49-F238E27FC236}">
                  <a16:creationId xmlns:a16="http://schemas.microsoft.com/office/drawing/2014/main" id="{B88524B7-7B28-6747-9973-034545ADD42F}"/>
                </a:ext>
              </a:extLst>
            </p:cNvPr>
            <p:cNvSpPr/>
            <p:nvPr/>
          </p:nvSpPr>
          <p:spPr bwMode="auto">
            <a:xfrm rot="16200000">
              <a:off x="463322" y="5289297"/>
              <a:ext cx="1828514" cy="19615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35000" tIns="70200" rIns="135000" bIns="70200" rtlCol="0" anchor="ctr">
              <a:noAutofit/>
            </a:bodyPr>
            <a:lstStyle/>
            <a:p>
              <a:pPr algn="ctr" eaLnBrk="0" hangingPunct="0"/>
              <a:endParaRPr lang="de-DE" sz="210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endParaRPr>
            </a:p>
          </p:txBody>
        </p:sp>
        <p:pic>
          <p:nvPicPr>
            <p:cNvPr id="86" name="Picture 2" descr="C:\Users\daniela.steinberger\Desktop\bplan 2013\4ppt\Geschäftsmodell-02.png\Gescha¦êftsmodell-02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954" y="6309320"/>
              <a:ext cx="591492" cy="384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Pfeil nach rechts 107">
              <a:extLst>
                <a:ext uri="{FF2B5EF4-FFF2-40B4-BE49-F238E27FC236}">
                  <a16:creationId xmlns:a16="http://schemas.microsoft.com/office/drawing/2014/main" id="{D24C8CAB-8672-B54A-9E84-00F73628D162}"/>
                </a:ext>
              </a:extLst>
            </p:cNvPr>
            <p:cNvSpPr/>
            <p:nvPr/>
          </p:nvSpPr>
          <p:spPr bwMode="auto">
            <a:xfrm rot="16200000">
              <a:off x="1459196" y="5265245"/>
              <a:ext cx="1828514" cy="19615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35000" tIns="70200" rIns="135000" bIns="70200" rtlCol="0" anchor="ctr">
              <a:noAutofit/>
            </a:bodyPr>
            <a:lstStyle/>
            <a:p>
              <a:pPr algn="ctr" eaLnBrk="0" hangingPunct="0"/>
              <a:endParaRPr lang="de-DE" sz="210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endParaRPr>
            </a:p>
          </p:txBody>
        </p:sp>
        <p:pic>
          <p:nvPicPr>
            <p:cNvPr id="85" name="Picture 2" descr="C:\Users\daniela.steinberger\Desktop\bplan 2013\4ppt\Geschäftsmodell-02.png\Gescha¦êftsmodell-02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715" y="6309319"/>
              <a:ext cx="591492" cy="384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7" name="Pfeil nach rechts 116">
              <a:extLst>
                <a:ext uri="{FF2B5EF4-FFF2-40B4-BE49-F238E27FC236}">
                  <a16:creationId xmlns:a16="http://schemas.microsoft.com/office/drawing/2014/main" id="{9D971444-FE93-B049-AD44-7F11050B6106}"/>
                </a:ext>
              </a:extLst>
            </p:cNvPr>
            <p:cNvSpPr/>
            <p:nvPr/>
          </p:nvSpPr>
          <p:spPr bwMode="auto">
            <a:xfrm rot="16200000">
              <a:off x="2418377" y="5265245"/>
              <a:ext cx="1828514" cy="19615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35000" tIns="70200" rIns="135000" bIns="70200" rtlCol="0" anchor="ctr">
              <a:noAutofit/>
            </a:bodyPr>
            <a:lstStyle/>
            <a:p>
              <a:pPr algn="ctr" eaLnBrk="0" hangingPunct="0"/>
              <a:endParaRPr lang="de-DE" sz="210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endParaRPr>
            </a:p>
          </p:txBody>
        </p:sp>
        <p:pic>
          <p:nvPicPr>
            <p:cNvPr id="84" name="Picture 2" descr="C:\Users\daniela.steinberger\Desktop\bplan 2013\4ppt\Geschäftsmodell-02.png\Gescha¦êftsmodell-02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397" y="6309318"/>
              <a:ext cx="591492" cy="384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5" name="Pfeil nach rechts 124">
              <a:extLst>
                <a:ext uri="{FF2B5EF4-FFF2-40B4-BE49-F238E27FC236}">
                  <a16:creationId xmlns:a16="http://schemas.microsoft.com/office/drawing/2014/main" id="{249D7D0E-9866-DB40-9D44-707889B8CE17}"/>
                </a:ext>
              </a:extLst>
            </p:cNvPr>
            <p:cNvSpPr/>
            <p:nvPr/>
          </p:nvSpPr>
          <p:spPr bwMode="auto">
            <a:xfrm rot="16200000">
              <a:off x="3355141" y="5289296"/>
              <a:ext cx="1828514" cy="19615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35000" tIns="70200" rIns="135000" bIns="70200" rtlCol="0" anchor="ctr">
              <a:noAutofit/>
            </a:bodyPr>
            <a:lstStyle/>
            <a:p>
              <a:pPr algn="ctr" eaLnBrk="0" hangingPunct="0"/>
              <a:endParaRPr lang="de-DE" sz="210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endParaRPr>
            </a:p>
          </p:txBody>
        </p:sp>
        <p:pic>
          <p:nvPicPr>
            <p:cNvPr id="83" name="Picture 2" descr="C:\Users\daniela.steinberger\Desktop\bplan 2013\4ppt\Geschäftsmodell-02.png\Gescha¦êftsmodell-02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289" y="6298066"/>
              <a:ext cx="591492" cy="384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" name="Pfeil nach rechts 132">
              <a:extLst>
                <a:ext uri="{FF2B5EF4-FFF2-40B4-BE49-F238E27FC236}">
                  <a16:creationId xmlns:a16="http://schemas.microsoft.com/office/drawing/2014/main" id="{43E42AB4-A19D-FE45-92FF-09970C2E400F}"/>
                </a:ext>
              </a:extLst>
            </p:cNvPr>
            <p:cNvSpPr/>
            <p:nvPr/>
          </p:nvSpPr>
          <p:spPr bwMode="auto">
            <a:xfrm rot="16200000">
              <a:off x="4254977" y="5286604"/>
              <a:ext cx="1828514" cy="19615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35000" tIns="70200" rIns="135000" bIns="70200" rtlCol="0" anchor="ctr">
              <a:noAutofit/>
            </a:bodyPr>
            <a:lstStyle/>
            <a:p>
              <a:pPr algn="ctr" eaLnBrk="0" hangingPunct="0"/>
              <a:endParaRPr lang="de-DE" sz="210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endParaRPr>
            </a:p>
          </p:txBody>
        </p:sp>
        <p:pic>
          <p:nvPicPr>
            <p:cNvPr id="82" name="Picture 2" descr="C:\Users\daniela.steinberger\Desktop\bplan 2013\4ppt\Geschäftsmodell-02.png\Gescha¦êftsmodell-02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3197" y="6292956"/>
              <a:ext cx="591492" cy="384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1" name="Pfeil nach rechts 140">
              <a:extLst>
                <a:ext uri="{FF2B5EF4-FFF2-40B4-BE49-F238E27FC236}">
                  <a16:creationId xmlns:a16="http://schemas.microsoft.com/office/drawing/2014/main" id="{B7A06761-74F8-644C-B905-7DC219D394FB}"/>
                </a:ext>
              </a:extLst>
            </p:cNvPr>
            <p:cNvSpPr/>
            <p:nvPr/>
          </p:nvSpPr>
          <p:spPr bwMode="auto">
            <a:xfrm rot="16200000">
              <a:off x="5176572" y="5265245"/>
              <a:ext cx="1828514" cy="19615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35000" tIns="70200" rIns="135000" bIns="70200" rtlCol="0" anchor="ctr">
              <a:noAutofit/>
            </a:bodyPr>
            <a:lstStyle/>
            <a:p>
              <a:pPr algn="ctr" eaLnBrk="0" hangingPunct="0"/>
              <a:endParaRPr lang="de-DE" sz="210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endParaRPr>
            </a:p>
          </p:txBody>
        </p:sp>
        <p:pic>
          <p:nvPicPr>
            <p:cNvPr id="81" name="Picture 2" descr="C:\Users\daniela.steinberger\Desktop\bplan 2013\4ppt\Geschäftsmodell-02.png\Gescha¦êftsmodell-02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0673" y="6306528"/>
              <a:ext cx="591492" cy="384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9" name="Pfeil nach rechts 148">
              <a:extLst>
                <a:ext uri="{FF2B5EF4-FFF2-40B4-BE49-F238E27FC236}">
                  <a16:creationId xmlns:a16="http://schemas.microsoft.com/office/drawing/2014/main" id="{11E0D710-7C3F-654A-92F5-6D66BEDC890E}"/>
                </a:ext>
              </a:extLst>
            </p:cNvPr>
            <p:cNvSpPr/>
            <p:nvPr/>
          </p:nvSpPr>
          <p:spPr bwMode="auto">
            <a:xfrm rot="16200000">
              <a:off x="6079946" y="5274227"/>
              <a:ext cx="1828514" cy="19615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35000" tIns="70200" rIns="135000" bIns="70200" rtlCol="0" anchor="ctr">
              <a:noAutofit/>
            </a:bodyPr>
            <a:lstStyle/>
            <a:p>
              <a:pPr algn="ctr" eaLnBrk="0" hangingPunct="0"/>
              <a:endParaRPr lang="de-DE" sz="210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endParaRPr>
            </a:p>
          </p:txBody>
        </p:sp>
      </p:grpSp>
      <p:grpSp>
        <p:nvGrpSpPr>
          <p:cNvPr id="25" name="Gruppierung 24"/>
          <p:cNvGrpSpPr/>
          <p:nvPr/>
        </p:nvGrpSpPr>
        <p:grpSpPr>
          <a:xfrm>
            <a:off x="4445478" y="6731078"/>
            <a:ext cx="9721080" cy="2786909"/>
            <a:chOff x="1439652" y="4487385"/>
            <a:chExt cx="6480720" cy="1857939"/>
          </a:xfrm>
        </p:grpSpPr>
        <p:grpSp>
          <p:nvGrpSpPr>
            <p:cNvPr id="20" name="Gruppierung 19"/>
            <p:cNvGrpSpPr/>
            <p:nvPr/>
          </p:nvGrpSpPr>
          <p:grpSpPr>
            <a:xfrm>
              <a:off x="1439652" y="4487385"/>
              <a:ext cx="6480720" cy="1857939"/>
              <a:chOff x="1439652" y="4487385"/>
              <a:chExt cx="6480720" cy="1857939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E401BCA5-7EC1-B343-836A-3F9089F3EE50}"/>
                  </a:ext>
                </a:extLst>
              </p:cNvPr>
              <p:cNvGrpSpPr/>
              <p:nvPr/>
            </p:nvGrpSpPr>
            <p:grpSpPr>
              <a:xfrm>
                <a:off x="1439652" y="4511437"/>
                <a:ext cx="864096" cy="1822428"/>
                <a:chOff x="1439652" y="4511437"/>
                <a:chExt cx="864096" cy="1822428"/>
              </a:xfrm>
            </p:grpSpPr>
            <p:pic>
              <p:nvPicPr>
                <p:cNvPr id="66" name="Grafik 65" descr="3069_001.jpg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624" y="5985284"/>
                  <a:ext cx="545092" cy="348581"/>
                </a:xfrm>
                <a:prstGeom prst="rect">
                  <a:avLst/>
                </a:prstGeom>
              </p:spPr>
            </p:pic>
            <p:pic>
              <p:nvPicPr>
                <p:cNvPr id="89" name="Picture 2" descr="C:\Users\daniela.steinberger\Desktop\bplan 2013\4ppt\Geschäftsmodell-02.png\Gescha¦êftsmodell-02.png">
                  <a:extLst>
                    <a:ext uri="{FF2B5EF4-FFF2-40B4-BE49-F238E27FC236}">
                      <a16:creationId xmlns:a16="http://schemas.microsoft.com/office/drawing/2014/main" id="{9750F6B7-4C49-4841-8BE6-F5F0CBAE97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1663" r="-25272" b="-17634"/>
                <a:stretch/>
              </p:blipFill>
              <p:spPr bwMode="auto">
                <a:xfrm>
                  <a:off x="1902170" y="5014714"/>
                  <a:ext cx="401578" cy="5745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0" name="Picture 1">
                  <a:extLst>
                    <a:ext uri="{FF2B5EF4-FFF2-40B4-BE49-F238E27FC236}">
                      <a16:creationId xmlns:a16="http://schemas.microsoft.com/office/drawing/2014/main" id="{CC87CCDA-80A8-0047-B923-DBD3EDD1AC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9652" y="4938130"/>
                  <a:ext cx="424357" cy="57910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2" name="Pfeil nach rechts 91">
                  <a:extLst>
                    <a:ext uri="{FF2B5EF4-FFF2-40B4-BE49-F238E27FC236}">
                      <a16:creationId xmlns:a16="http://schemas.microsoft.com/office/drawing/2014/main" id="{19E8355C-8177-F043-8793-9C42EF5BC86B}"/>
                    </a:ext>
                  </a:extLst>
                </p:cNvPr>
                <p:cNvSpPr/>
                <p:nvPr/>
              </p:nvSpPr>
              <p:spPr bwMode="auto">
                <a:xfrm rot="5400000">
                  <a:off x="1292995" y="4707995"/>
                  <a:ext cx="609751" cy="216635"/>
                </a:xfrm>
                <a:prstGeom prst="rightArrow">
                  <a:avLst/>
                </a:prstGeom>
                <a:solidFill>
                  <a:schemeClr val="tx2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lIns="135000" tIns="70200" rIns="135000" bIns="70200" rtlCol="0" anchor="ctr">
                  <a:noAutofit/>
                </a:bodyPr>
                <a:lstStyle/>
                <a:p>
                  <a:pPr algn="ctr" eaLnBrk="0" hangingPunct="0"/>
                  <a:endParaRPr lang="de-DE" sz="2100">
                    <a:solidFill>
                      <a:srgbClr val="08547A"/>
                    </a:solidFill>
                    <a:latin typeface="Montserrat" pitchFamily="2" charset="77"/>
                    <a:ea typeface="ヒラギノ角ゴ Pro W3" pitchFamily="48" charset="-128"/>
                  </a:endParaRPr>
                </a:p>
              </p:txBody>
            </p:sp>
            <p:sp>
              <p:nvSpPr>
                <p:cNvPr id="93" name="Pfeil nach rechts 92">
                  <a:extLst>
                    <a:ext uri="{FF2B5EF4-FFF2-40B4-BE49-F238E27FC236}">
                      <a16:creationId xmlns:a16="http://schemas.microsoft.com/office/drawing/2014/main" id="{3646F28E-C101-174A-8895-48BD6E116DD9}"/>
                    </a:ext>
                  </a:extLst>
                </p:cNvPr>
                <p:cNvSpPr/>
                <p:nvPr/>
              </p:nvSpPr>
              <p:spPr bwMode="auto">
                <a:xfrm rot="5400000">
                  <a:off x="1375598" y="5668732"/>
                  <a:ext cx="416468" cy="216635"/>
                </a:xfrm>
                <a:prstGeom prst="rightArrow">
                  <a:avLst/>
                </a:prstGeom>
                <a:solidFill>
                  <a:schemeClr val="tx2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lIns="135000" tIns="70200" rIns="135000" bIns="70200" rtlCol="0" anchor="ctr">
                  <a:noAutofit/>
                </a:bodyPr>
                <a:lstStyle/>
                <a:p>
                  <a:pPr algn="ctr" eaLnBrk="0" hangingPunct="0"/>
                  <a:endParaRPr lang="de-DE" sz="2100" dirty="0">
                    <a:solidFill>
                      <a:srgbClr val="08547A"/>
                    </a:solidFill>
                    <a:latin typeface="Montserrat" pitchFamily="2" charset="77"/>
                    <a:ea typeface="ヒラギノ角ゴ Pro W3" pitchFamily="48" charset="-128"/>
                  </a:endParaRPr>
                </a:p>
              </p:txBody>
            </p:sp>
          </p:grpSp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A02D0F51-A735-574E-8588-104ADE2B42BD}"/>
                  </a:ext>
                </a:extLst>
              </p:cNvPr>
              <p:cNvGrpSpPr/>
              <p:nvPr/>
            </p:nvGrpSpPr>
            <p:grpSpPr>
              <a:xfrm>
                <a:off x="2435526" y="4487385"/>
                <a:ext cx="424357" cy="1005795"/>
                <a:chOff x="1439652" y="4511437"/>
                <a:chExt cx="424357" cy="1005795"/>
              </a:xfrm>
            </p:grpSpPr>
            <p:pic>
              <p:nvPicPr>
                <p:cNvPr id="112" name="Picture 1">
                  <a:extLst>
                    <a:ext uri="{FF2B5EF4-FFF2-40B4-BE49-F238E27FC236}">
                      <a16:creationId xmlns:a16="http://schemas.microsoft.com/office/drawing/2014/main" id="{D7A861B9-A72D-2846-B81F-3837A56A6E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9652" y="4938130"/>
                  <a:ext cx="424357" cy="57910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3" name="Pfeil nach rechts 112">
                  <a:extLst>
                    <a:ext uri="{FF2B5EF4-FFF2-40B4-BE49-F238E27FC236}">
                      <a16:creationId xmlns:a16="http://schemas.microsoft.com/office/drawing/2014/main" id="{421E817B-11DA-6B46-847F-52B7E29853FA}"/>
                    </a:ext>
                  </a:extLst>
                </p:cNvPr>
                <p:cNvSpPr/>
                <p:nvPr/>
              </p:nvSpPr>
              <p:spPr bwMode="auto">
                <a:xfrm rot="5400000">
                  <a:off x="1292995" y="4707995"/>
                  <a:ext cx="609751" cy="216635"/>
                </a:xfrm>
                <a:prstGeom prst="rightArrow">
                  <a:avLst/>
                </a:prstGeom>
                <a:solidFill>
                  <a:schemeClr val="tx2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lIns="135000" tIns="70200" rIns="135000" bIns="70200" rtlCol="0" anchor="ctr">
                  <a:noAutofit/>
                </a:bodyPr>
                <a:lstStyle/>
                <a:p>
                  <a:pPr algn="ctr" eaLnBrk="0" hangingPunct="0"/>
                  <a:endParaRPr lang="de-DE" sz="2100">
                    <a:solidFill>
                      <a:srgbClr val="08547A"/>
                    </a:solidFill>
                    <a:latin typeface="Montserrat" pitchFamily="2" charset="77"/>
                    <a:ea typeface="ヒラギノ角ゴ Pro W3" pitchFamily="48" charset="-128"/>
                  </a:endParaRPr>
                </a:p>
              </p:txBody>
            </p:sp>
          </p:grpSp>
          <p:pic>
            <p:nvPicPr>
              <p:cNvPr id="156" name="Picture 2" descr="C:\Users\daniela.steinberger\Desktop\bplan 2013\4ppt\Geschäftsmodell-02.png\Gescha¦êftsmodell-02.png">
                <a:extLst>
                  <a:ext uri="{FF2B5EF4-FFF2-40B4-BE49-F238E27FC236}">
                    <a16:creationId xmlns:a16="http://schemas.microsoft.com/office/drawing/2014/main" id="{DDD237EE-28AA-B846-8806-1EDCDCB106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7939" t="-21663" b="-12191"/>
              <a:stretch/>
            </p:blipFill>
            <p:spPr bwMode="auto">
              <a:xfrm>
                <a:off x="2905318" y="4990662"/>
                <a:ext cx="371467" cy="552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8" name="Grafik 157" descr="3069_001.jpg">
                <a:extLst>
                  <a:ext uri="{FF2B5EF4-FFF2-40B4-BE49-F238E27FC236}">
                    <a16:creationId xmlns:a16="http://schemas.microsoft.com/office/drawing/2014/main" id="{73FFC53C-F365-7544-8122-4DCD026662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75531" y="5972263"/>
                <a:ext cx="545092" cy="348581"/>
              </a:xfrm>
              <a:prstGeom prst="rect">
                <a:avLst/>
              </a:prstGeom>
            </p:spPr>
          </p:pic>
          <p:sp>
            <p:nvSpPr>
              <p:cNvPr id="159" name="Pfeil nach rechts 158">
                <a:extLst>
                  <a:ext uri="{FF2B5EF4-FFF2-40B4-BE49-F238E27FC236}">
                    <a16:creationId xmlns:a16="http://schemas.microsoft.com/office/drawing/2014/main" id="{B4F6230E-A289-F04D-9070-12AE48DDED44}"/>
                  </a:ext>
                </a:extLst>
              </p:cNvPr>
              <p:cNvSpPr/>
              <p:nvPr/>
            </p:nvSpPr>
            <p:spPr bwMode="auto">
              <a:xfrm rot="5400000">
                <a:off x="2380505" y="5655711"/>
                <a:ext cx="416468" cy="216635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35000" tIns="70200" rIns="135000" bIns="70200" rtlCol="0" anchor="ctr">
                <a:noAutofit/>
              </a:bodyPr>
              <a:lstStyle/>
              <a:p>
                <a:pPr algn="ctr" eaLnBrk="0" hangingPunct="0"/>
                <a:endParaRPr lang="de-DE" sz="2100" dirty="0">
                  <a:solidFill>
                    <a:srgbClr val="08547A"/>
                  </a:solidFill>
                  <a:latin typeface="Montserrat" pitchFamily="2" charset="77"/>
                  <a:ea typeface="ヒラギノ角ゴ Pro W3" pitchFamily="48" charset="-128"/>
                </a:endParaRPr>
              </a:p>
            </p:txBody>
          </p: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5DD7745-EA3C-C246-B166-070D8A45FEC0}"/>
                  </a:ext>
                </a:extLst>
              </p:cNvPr>
              <p:cNvGrpSpPr/>
              <p:nvPr/>
            </p:nvGrpSpPr>
            <p:grpSpPr>
              <a:xfrm>
                <a:off x="3394707" y="4487385"/>
                <a:ext cx="864096" cy="1077803"/>
                <a:chOff x="1439652" y="4511437"/>
                <a:chExt cx="864096" cy="1077803"/>
              </a:xfrm>
            </p:grpSpPr>
            <p:pic>
              <p:nvPicPr>
                <p:cNvPr id="120" name="Picture 2" descr="C:\Users\daniela.steinberger\Desktop\bplan 2013\4ppt\Geschäftsmodell-02.png\Gescha¦êftsmodell-02.png">
                  <a:extLst>
                    <a:ext uri="{FF2B5EF4-FFF2-40B4-BE49-F238E27FC236}">
                      <a16:creationId xmlns:a16="http://schemas.microsoft.com/office/drawing/2014/main" id="{5067A198-E8CE-5B46-A8C2-5BFA4FA4B1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1663" r="-25272" b="-17634"/>
                <a:stretch/>
              </p:blipFill>
              <p:spPr bwMode="auto">
                <a:xfrm>
                  <a:off x="1902170" y="5014714"/>
                  <a:ext cx="401578" cy="5745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1" name="Picture 1">
                  <a:extLst>
                    <a:ext uri="{FF2B5EF4-FFF2-40B4-BE49-F238E27FC236}">
                      <a16:creationId xmlns:a16="http://schemas.microsoft.com/office/drawing/2014/main" id="{822E0246-1D99-1148-8C84-EAC341166A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9652" y="4938130"/>
                  <a:ext cx="424357" cy="57910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2" name="Pfeil nach rechts 121">
                  <a:extLst>
                    <a:ext uri="{FF2B5EF4-FFF2-40B4-BE49-F238E27FC236}">
                      <a16:creationId xmlns:a16="http://schemas.microsoft.com/office/drawing/2014/main" id="{4FF64E37-E07E-864E-BB2D-CD0592E92203}"/>
                    </a:ext>
                  </a:extLst>
                </p:cNvPr>
                <p:cNvSpPr/>
                <p:nvPr/>
              </p:nvSpPr>
              <p:spPr bwMode="auto">
                <a:xfrm rot="5400000">
                  <a:off x="1292995" y="4707995"/>
                  <a:ext cx="609751" cy="216635"/>
                </a:xfrm>
                <a:prstGeom prst="rightArrow">
                  <a:avLst/>
                </a:prstGeom>
                <a:solidFill>
                  <a:schemeClr val="tx2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lIns="135000" tIns="70200" rIns="135000" bIns="70200" rtlCol="0" anchor="ctr">
                  <a:noAutofit/>
                </a:bodyPr>
                <a:lstStyle/>
                <a:p>
                  <a:pPr algn="ctr" eaLnBrk="0" hangingPunct="0"/>
                  <a:endParaRPr lang="de-DE" sz="2100">
                    <a:solidFill>
                      <a:srgbClr val="08547A"/>
                    </a:solidFill>
                    <a:latin typeface="Montserrat" pitchFamily="2" charset="77"/>
                    <a:ea typeface="ヒラギノ角ゴ Pro W3" pitchFamily="48" charset="-128"/>
                  </a:endParaRPr>
                </a:p>
              </p:txBody>
            </p:sp>
          </p:grpSp>
          <p:pic>
            <p:nvPicPr>
              <p:cNvPr id="160" name="Grafik 159" descr="3069_001.jpg">
                <a:extLst>
                  <a:ext uri="{FF2B5EF4-FFF2-40B4-BE49-F238E27FC236}">
                    <a16:creationId xmlns:a16="http://schemas.microsoft.com/office/drawing/2014/main" id="{EAA3ED57-4730-0949-81B0-89E61E163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02871" y="5969705"/>
                <a:ext cx="545092" cy="348581"/>
              </a:xfrm>
              <a:prstGeom prst="rect">
                <a:avLst/>
              </a:prstGeom>
            </p:spPr>
          </p:pic>
          <p:sp>
            <p:nvSpPr>
              <p:cNvPr id="161" name="Pfeil nach rechts 160">
                <a:extLst>
                  <a:ext uri="{FF2B5EF4-FFF2-40B4-BE49-F238E27FC236}">
                    <a16:creationId xmlns:a16="http://schemas.microsoft.com/office/drawing/2014/main" id="{4BEE8DF2-06C2-584F-A4B7-C138B907FB9B}"/>
                  </a:ext>
                </a:extLst>
              </p:cNvPr>
              <p:cNvSpPr/>
              <p:nvPr/>
            </p:nvSpPr>
            <p:spPr bwMode="auto">
              <a:xfrm rot="5400000">
                <a:off x="3307845" y="5653153"/>
                <a:ext cx="416468" cy="216635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35000" tIns="70200" rIns="135000" bIns="70200" rtlCol="0" anchor="ctr">
                <a:noAutofit/>
              </a:bodyPr>
              <a:lstStyle/>
              <a:p>
                <a:pPr algn="ctr" eaLnBrk="0" hangingPunct="0"/>
                <a:endParaRPr lang="de-DE" sz="2100" dirty="0">
                  <a:solidFill>
                    <a:srgbClr val="08547A"/>
                  </a:solidFill>
                  <a:latin typeface="Montserrat" pitchFamily="2" charset="77"/>
                  <a:ea typeface="ヒラギノ角ゴ Pro W3" pitchFamily="48" charset="-128"/>
                </a:endParaRPr>
              </a:p>
            </p:txBody>
          </p:sp>
          <p:grpSp>
            <p:nvGrpSpPr>
              <p:cNvPr id="126" name="Gruppieren 125">
                <a:extLst>
                  <a:ext uri="{FF2B5EF4-FFF2-40B4-BE49-F238E27FC236}">
                    <a16:creationId xmlns:a16="http://schemas.microsoft.com/office/drawing/2014/main" id="{1248EF40-F934-2244-AFBC-09BE5C85A030}"/>
                  </a:ext>
                </a:extLst>
              </p:cNvPr>
              <p:cNvGrpSpPr/>
              <p:nvPr/>
            </p:nvGrpSpPr>
            <p:grpSpPr>
              <a:xfrm>
                <a:off x="4331471" y="4511436"/>
                <a:ext cx="424357" cy="1005795"/>
                <a:chOff x="1439652" y="4511437"/>
                <a:chExt cx="424357" cy="1005795"/>
              </a:xfrm>
            </p:grpSpPr>
            <p:pic>
              <p:nvPicPr>
                <p:cNvPr id="129" name="Picture 1">
                  <a:extLst>
                    <a:ext uri="{FF2B5EF4-FFF2-40B4-BE49-F238E27FC236}">
                      <a16:creationId xmlns:a16="http://schemas.microsoft.com/office/drawing/2014/main" id="{9ED39C1B-51CA-0940-A3C6-AD3FE18478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9652" y="4938130"/>
                  <a:ext cx="424357" cy="57910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Pfeil nach rechts 129">
                  <a:extLst>
                    <a:ext uri="{FF2B5EF4-FFF2-40B4-BE49-F238E27FC236}">
                      <a16:creationId xmlns:a16="http://schemas.microsoft.com/office/drawing/2014/main" id="{ABF3CE9A-A024-DD44-B28C-56F18B401BB6}"/>
                    </a:ext>
                  </a:extLst>
                </p:cNvPr>
                <p:cNvSpPr/>
                <p:nvPr/>
              </p:nvSpPr>
              <p:spPr bwMode="auto">
                <a:xfrm rot="5400000">
                  <a:off x="1292995" y="4707995"/>
                  <a:ext cx="609751" cy="216635"/>
                </a:xfrm>
                <a:prstGeom prst="rightArrow">
                  <a:avLst/>
                </a:prstGeom>
                <a:solidFill>
                  <a:schemeClr val="tx2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lIns="135000" tIns="70200" rIns="135000" bIns="70200" rtlCol="0" anchor="ctr">
                  <a:noAutofit/>
                </a:bodyPr>
                <a:lstStyle/>
                <a:p>
                  <a:pPr algn="ctr" eaLnBrk="0" hangingPunct="0"/>
                  <a:endParaRPr lang="de-DE" sz="2100">
                    <a:solidFill>
                      <a:srgbClr val="08547A"/>
                    </a:solidFill>
                    <a:latin typeface="Montserrat" pitchFamily="2" charset="77"/>
                    <a:ea typeface="ヒラギノ角ゴ Pro W3" pitchFamily="48" charset="-128"/>
                  </a:endParaRPr>
                </a:p>
              </p:txBody>
            </p:sp>
          </p:grpSp>
          <p:pic>
            <p:nvPicPr>
              <p:cNvPr id="157" name="Picture 2" descr="C:\Users\daniela.steinberger\Desktop\bplan 2013\4ppt\Geschäftsmodell-02.png\Gescha¦êftsmodell-02.png">
                <a:extLst>
                  <a:ext uri="{FF2B5EF4-FFF2-40B4-BE49-F238E27FC236}">
                    <a16:creationId xmlns:a16="http://schemas.microsoft.com/office/drawing/2014/main" id="{B40F46A0-EE9D-EC43-948D-A8BEC45CA8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7939" t="-21663" b="-12191"/>
              <a:stretch/>
            </p:blipFill>
            <p:spPr bwMode="auto">
              <a:xfrm>
                <a:off x="4782320" y="4990662"/>
                <a:ext cx="371467" cy="552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2" name="Grafik 161" descr="3069_001.jpg">
                <a:extLst>
                  <a:ext uri="{FF2B5EF4-FFF2-40B4-BE49-F238E27FC236}">
                    <a16:creationId xmlns:a16="http://schemas.microsoft.com/office/drawing/2014/main" id="{948BE696-28AD-F349-BD84-54D16510F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063" y="5969705"/>
                <a:ext cx="545092" cy="348581"/>
              </a:xfrm>
              <a:prstGeom prst="rect">
                <a:avLst/>
              </a:prstGeom>
            </p:spPr>
          </p:pic>
          <p:sp>
            <p:nvSpPr>
              <p:cNvPr id="163" name="Pfeil nach rechts 162">
                <a:extLst>
                  <a:ext uri="{FF2B5EF4-FFF2-40B4-BE49-F238E27FC236}">
                    <a16:creationId xmlns:a16="http://schemas.microsoft.com/office/drawing/2014/main" id="{F5C8E5EF-FFC1-0D4E-B0AE-C71CA4CC5F32}"/>
                  </a:ext>
                </a:extLst>
              </p:cNvPr>
              <p:cNvSpPr/>
              <p:nvPr/>
            </p:nvSpPr>
            <p:spPr bwMode="auto">
              <a:xfrm rot="5400000">
                <a:off x="4246037" y="5653153"/>
                <a:ext cx="416468" cy="216635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35000" tIns="70200" rIns="135000" bIns="70200" rtlCol="0" anchor="ctr">
                <a:noAutofit/>
              </a:bodyPr>
              <a:lstStyle/>
              <a:p>
                <a:pPr algn="ctr" eaLnBrk="0" hangingPunct="0"/>
                <a:endParaRPr lang="de-DE" sz="2100" dirty="0">
                  <a:solidFill>
                    <a:srgbClr val="08547A"/>
                  </a:solidFill>
                  <a:latin typeface="Montserrat" pitchFamily="2" charset="77"/>
                  <a:ea typeface="ヒラギノ角ゴ Pro W3" pitchFamily="48" charset="-128"/>
                </a:endParaRPr>
              </a:p>
            </p:txBody>
          </p:sp>
          <p:grpSp>
            <p:nvGrpSpPr>
              <p:cNvPr id="134" name="Gruppieren 133">
                <a:extLst>
                  <a:ext uri="{FF2B5EF4-FFF2-40B4-BE49-F238E27FC236}">
                    <a16:creationId xmlns:a16="http://schemas.microsoft.com/office/drawing/2014/main" id="{5F29BC33-BDB7-E44F-B7EA-CBB12B85C2E6}"/>
                  </a:ext>
                </a:extLst>
              </p:cNvPr>
              <p:cNvGrpSpPr/>
              <p:nvPr/>
            </p:nvGrpSpPr>
            <p:grpSpPr>
              <a:xfrm>
                <a:off x="5231307" y="4508744"/>
                <a:ext cx="864096" cy="1077803"/>
                <a:chOff x="1439652" y="4511437"/>
                <a:chExt cx="864096" cy="1077803"/>
              </a:xfrm>
            </p:grpSpPr>
            <p:pic>
              <p:nvPicPr>
                <p:cNvPr id="136" name="Picture 2" descr="C:\Users\daniela.steinberger\Desktop\bplan 2013\4ppt\Geschäftsmodell-02.png\Gescha¦êftsmodell-02.png">
                  <a:extLst>
                    <a:ext uri="{FF2B5EF4-FFF2-40B4-BE49-F238E27FC236}">
                      <a16:creationId xmlns:a16="http://schemas.microsoft.com/office/drawing/2014/main" id="{DF70765C-B1EC-6240-BC4F-9FAD1E655E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1663" r="-25272" b="-17634"/>
                <a:stretch/>
              </p:blipFill>
              <p:spPr bwMode="auto">
                <a:xfrm>
                  <a:off x="1902170" y="5014714"/>
                  <a:ext cx="401578" cy="5745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7" name="Picture 1">
                  <a:extLst>
                    <a:ext uri="{FF2B5EF4-FFF2-40B4-BE49-F238E27FC236}">
                      <a16:creationId xmlns:a16="http://schemas.microsoft.com/office/drawing/2014/main" id="{BBF52192-F756-1340-AC1A-BADBF827A4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9652" y="4938130"/>
                  <a:ext cx="424357" cy="57910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8" name="Pfeil nach rechts 137">
                  <a:extLst>
                    <a:ext uri="{FF2B5EF4-FFF2-40B4-BE49-F238E27FC236}">
                      <a16:creationId xmlns:a16="http://schemas.microsoft.com/office/drawing/2014/main" id="{A6FF8833-57E8-9449-ABE0-97A3DAA6FD2F}"/>
                    </a:ext>
                  </a:extLst>
                </p:cNvPr>
                <p:cNvSpPr/>
                <p:nvPr/>
              </p:nvSpPr>
              <p:spPr bwMode="auto">
                <a:xfrm rot="5400000">
                  <a:off x="1292995" y="4707995"/>
                  <a:ext cx="609751" cy="216635"/>
                </a:xfrm>
                <a:prstGeom prst="rightArrow">
                  <a:avLst/>
                </a:prstGeom>
                <a:solidFill>
                  <a:schemeClr val="tx2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lIns="135000" tIns="70200" rIns="135000" bIns="70200" rtlCol="0" anchor="ctr">
                  <a:noAutofit/>
                </a:bodyPr>
                <a:lstStyle/>
                <a:p>
                  <a:pPr algn="ctr" eaLnBrk="0" hangingPunct="0"/>
                  <a:endParaRPr lang="de-DE" sz="2100">
                    <a:solidFill>
                      <a:srgbClr val="08547A"/>
                    </a:solidFill>
                    <a:latin typeface="Montserrat" pitchFamily="2" charset="77"/>
                    <a:ea typeface="ヒラギノ角ゴ Pro W3" pitchFamily="48" charset="-128"/>
                  </a:endParaRPr>
                </a:p>
              </p:txBody>
            </p:sp>
          </p:grpSp>
          <p:pic>
            <p:nvPicPr>
              <p:cNvPr id="164" name="Grafik 163" descr="3069_001.jpg">
                <a:extLst>
                  <a:ext uri="{FF2B5EF4-FFF2-40B4-BE49-F238E27FC236}">
                    <a16:creationId xmlns:a16="http://schemas.microsoft.com/office/drawing/2014/main" id="{8C8FC10C-B41E-C24E-81A4-800FD8158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51044" y="5979553"/>
                <a:ext cx="545092" cy="348581"/>
              </a:xfrm>
              <a:prstGeom prst="rect">
                <a:avLst/>
              </a:prstGeom>
            </p:spPr>
          </p:pic>
          <p:sp>
            <p:nvSpPr>
              <p:cNvPr id="165" name="Pfeil nach rechts 164">
                <a:extLst>
                  <a:ext uri="{FF2B5EF4-FFF2-40B4-BE49-F238E27FC236}">
                    <a16:creationId xmlns:a16="http://schemas.microsoft.com/office/drawing/2014/main" id="{1C23164D-194D-1645-9E1F-0A0C797E0314}"/>
                  </a:ext>
                </a:extLst>
              </p:cNvPr>
              <p:cNvSpPr/>
              <p:nvPr/>
            </p:nvSpPr>
            <p:spPr bwMode="auto">
              <a:xfrm rot="5400000">
                <a:off x="5156018" y="5663001"/>
                <a:ext cx="416468" cy="216635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35000" tIns="70200" rIns="135000" bIns="70200" rtlCol="0" anchor="ctr">
                <a:noAutofit/>
              </a:bodyPr>
              <a:lstStyle/>
              <a:p>
                <a:pPr algn="ctr" eaLnBrk="0" hangingPunct="0"/>
                <a:endParaRPr lang="de-DE" sz="2100" dirty="0">
                  <a:solidFill>
                    <a:srgbClr val="08547A"/>
                  </a:solidFill>
                  <a:latin typeface="Montserrat" pitchFamily="2" charset="77"/>
                  <a:ea typeface="ヒラギノ角ゴ Pro W3" pitchFamily="48" charset="-128"/>
                </a:endParaRPr>
              </a:p>
            </p:txBody>
          </p:sp>
          <p:grpSp>
            <p:nvGrpSpPr>
              <p:cNvPr id="142" name="Gruppieren 141">
                <a:extLst>
                  <a:ext uri="{FF2B5EF4-FFF2-40B4-BE49-F238E27FC236}">
                    <a16:creationId xmlns:a16="http://schemas.microsoft.com/office/drawing/2014/main" id="{5922B77A-61A8-F343-9735-AF0739ECD4FB}"/>
                  </a:ext>
                </a:extLst>
              </p:cNvPr>
              <p:cNvGrpSpPr/>
              <p:nvPr/>
            </p:nvGrpSpPr>
            <p:grpSpPr>
              <a:xfrm>
                <a:off x="6152902" y="4487385"/>
                <a:ext cx="864096" cy="1077803"/>
                <a:chOff x="1439652" y="4511437"/>
                <a:chExt cx="864096" cy="1077803"/>
              </a:xfrm>
            </p:grpSpPr>
            <p:pic>
              <p:nvPicPr>
                <p:cNvPr id="144" name="Picture 2" descr="C:\Users\daniela.steinberger\Desktop\bplan 2013\4ppt\Geschäftsmodell-02.png\Gescha¦êftsmodell-02.png">
                  <a:extLst>
                    <a:ext uri="{FF2B5EF4-FFF2-40B4-BE49-F238E27FC236}">
                      <a16:creationId xmlns:a16="http://schemas.microsoft.com/office/drawing/2014/main" id="{BBDD81AB-C488-B143-965B-605BE172BE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1663" r="-25272" b="-17634"/>
                <a:stretch/>
              </p:blipFill>
              <p:spPr bwMode="auto">
                <a:xfrm>
                  <a:off x="1902170" y="5014714"/>
                  <a:ext cx="401578" cy="5745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45" name="Picture 1">
                  <a:extLst>
                    <a:ext uri="{FF2B5EF4-FFF2-40B4-BE49-F238E27FC236}">
                      <a16:creationId xmlns:a16="http://schemas.microsoft.com/office/drawing/2014/main" id="{4B88E590-1638-884D-B525-45582E1D4F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9652" y="4938130"/>
                  <a:ext cx="424357" cy="57910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6" name="Pfeil nach rechts 145">
                  <a:extLst>
                    <a:ext uri="{FF2B5EF4-FFF2-40B4-BE49-F238E27FC236}">
                      <a16:creationId xmlns:a16="http://schemas.microsoft.com/office/drawing/2014/main" id="{C74F1FBE-B24B-8D48-BB3F-5A0924FEA897}"/>
                    </a:ext>
                  </a:extLst>
                </p:cNvPr>
                <p:cNvSpPr/>
                <p:nvPr/>
              </p:nvSpPr>
              <p:spPr bwMode="auto">
                <a:xfrm rot="5400000">
                  <a:off x="1292995" y="4707995"/>
                  <a:ext cx="609751" cy="216635"/>
                </a:xfrm>
                <a:prstGeom prst="rightArrow">
                  <a:avLst/>
                </a:prstGeom>
                <a:solidFill>
                  <a:schemeClr val="tx2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lIns="135000" tIns="70200" rIns="135000" bIns="70200" rtlCol="0" anchor="ctr">
                  <a:noAutofit/>
                </a:bodyPr>
                <a:lstStyle/>
                <a:p>
                  <a:pPr algn="ctr" eaLnBrk="0" hangingPunct="0"/>
                  <a:endParaRPr lang="de-DE" sz="2100">
                    <a:solidFill>
                      <a:srgbClr val="08547A"/>
                    </a:solidFill>
                    <a:latin typeface="Montserrat" pitchFamily="2" charset="77"/>
                    <a:ea typeface="ヒラギノ角ゴ Pro W3" pitchFamily="48" charset="-128"/>
                  </a:endParaRPr>
                </a:p>
              </p:txBody>
            </p:sp>
          </p:grpSp>
          <p:pic>
            <p:nvPicPr>
              <p:cNvPr id="166" name="Grafik 165" descr="3069_001.jpg">
                <a:extLst>
                  <a:ext uri="{FF2B5EF4-FFF2-40B4-BE49-F238E27FC236}">
                    <a16:creationId xmlns:a16="http://schemas.microsoft.com/office/drawing/2014/main" id="{2F78BA3A-875A-4B4C-AAE3-902EFA96F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85775" y="5979152"/>
                <a:ext cx="545092" cy="348581"/>
              </a:xfrm>
              <a:prstGeom prst="rect">
                <a:avLst/>
              </a:prstGeom>
            </p:spPr>
          </p:pic>
          <p:sp>
            <p:nvSpPr>
              <p:cNvPr id="167" name="Pfeil nach rechts 166">
                <a:extLst>
                  <a:ext uri="{FF2B5EF4-FFF2-40B4-BE49-F238E27FC236}">
                    <a16:creationId xmlns:a16="http://schemas.microsoft.com/office/drawing/2014/main" id="{03DB542D-25EF-554E-97C5-4C98AE823DB7}"/>
                  </a:ext>
                </a:extLst>
              </p:cNvPr>
              <p:cNvSpPr/>
              <p:nvPr/>
            </p:nvSpPr>
            <p:spPr bwMode="auto">
              <a:xfrm rot="5400000">
                <a:off x="6090749" y="5662600"/>
                <a:ext cx="416468" cy="216635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35000" tIns="70200" rIns="135000" bIns="70200" rtlCol="0" anchor="ctr">
                <a:noAutofit/>
              </a:bodyPr>
              <a:lstStyle/>
              <a:p>
                <a:pPr algn="ctr" eaLnBrk="0" hangingPunct="0"/>
                <a:endParaRPr lang="de-DE" sz="2100" dirty="0">
                  <a:solidFill>
                    <a:srgbClr val="08547A"/>
                  </a:solidFill>
                  <a:latin typeface="Montserrat" pitchFamily="2" charset="77"/>
                  <a:ea typeface="ヒラギノ角ゴ Pro W3" pitchFamily="48" charset="-128"/>
                </a:endParaRPr>
              </a:p>
            </p:txBody>
          </p:sp>
          <p:grpSp>
            <p:nvGrpSpPr>
              <p:cNvPr id="150" name="Gruppieren 149">
                <a:extLst>
                  <a:ext uri="{FF2B5EF4-FFF2-40B4-BE49-F238E27FC236}">
                    <a16:creationId xmlns:a16="http://schemas.microsoft.com/office/drawing/2014/main" id="{16932E88-D626-9E4C-BD8A-151AE3F90C8D}"/>
                  </a:ext>
                </a:extLst>
              </p:cNvPr>
              <p:cNvGrpSpPr/>
              <p:nvPr/>
            </p:nvGrpSpPr>
            <p:grpSpPr>
              <a:xfrm>
                <a:off x="7050563" y="4496367"/>
                <a:ext cx="869809" cy="1054176"/>
                <a:chOff x="1439652" y="4511437"/>
                <a:chExt cx="869809" cy="1054176"/>
              </a:xfrm>
            </p:grpSpPr>
            <p:pic>
              <p:nvPicPr>
                <p:cNvPr id="152" name="Picture 2" descr="C:\Users\daniela.steinberger\Desktop\bplan 2013\4ppt\Geschäftsmodell-02.png\Gescha¦êftsmodell-02.png">
                  <a:extLst>
                    <a:ext uri="{FF2B5EF4-FFF2-40B4-BE49-F238E27FC236}">
                      <a16:creationId xmlns:a16="http://schemas.microsoft.com/office/drawing/2014/main" id="{F170E607-D119-B642-A029-4F61FB169B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7939" t="-21663" b="-12191"/>
                <a:stretch/>
              </p:blipFill>
              <p:spPr bwMode="auto">
                <a:xfrm>
                  <a:off x="1937994" y="5013533"/>
                  <a:ext cx="371467" cy="5520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" name="Picture 1">
                  <a:extLst>
                    <a:ext uri="{FF2B5EF4-FFF2-40B4-BE49-F238E27FC236}">
                      <a16:creationId xmlns:a16="http://schemas.microsoft.com/office/drawing/2014/main" id="{30729FFE-5531-AC4B-ABC4-6504889B41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9652" y="4938130"/>
                  <a:ext cx="424357" cy="57910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  <a:effectLst>
                  <a:outerShdw blurRad="63500" dist="38100" dir="2700000" algn="tl" rotWithShape="0">
                    <a:srgbClr val="000000">
                      <a:alpha val="39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" name="Pfeil nach rechts 153">
                  <a:extLst>
                    <a:ext uri="{FF2B5EF4-FFF2-40B4-BE49-F238E27FC236}">
                      <a16:creationId xmlns:a16="http://schemas.microsoft.com/office/drawing/2014/main" id="{A1B62ED0-E215-DC48-B124-6289596C5190}"/>
                    </a:ext>
                  </a:extLst>
                </p:cNvPr>
                <p:cNvSpPr/>
                <p:nvPr/>
              </p:nvSpPr>
              <p:spPr bwMode="auto">
                <a:xfrm rot="5400000">
                  <a:off x="1292995" y="4707995"/>
                  <a:ext cx="609751" cy="216635"/>
                </a:xfrm>
                <a:prstGeom prst="rightArrow">
                  <a:avLst/>
                </a:prstGeom>
                <a:solidFill>
                  <a:schemeClr val="tx2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lIns="135000" tIns="70200" rIns="135000" bIns="70200" rtlCol="0" anchor="ctr">
                  <a:noAutofit/>
                </a:bodyPr>
                <a:lstStyle/>
                <a:p>
                  <a:pPr algn="ctr" eaLnBrk="0" hangingPunct="0"/>
                  <a:endParaRPr lang="de-DE" sz="2100">
                    <a:solidFill>
                      <a:srgbClr val="08547A"/>
                    </a:solidFill>
                    <a:latin typeface="Montserrat" pitchFamily="2" charset="77"/>
                    <a:ea typeface="ヒラギノ角ゴ Pro W3" pitchFamily="48" charset="-128"/>
                  </a:endParaRPr>
                </a:p>
              </p:txBody>
            </p:sp>
          </p:grpSp>
          <p:pic>
            <p:nvPicPr>
              <p:cNvPr id="168" name="Grafik 167" descr="3069_001.jpg">
                <a:extLst>
                  <a:ext uri="{FF2B5EF4-FFF2-40B4-BE49-F238E27FC236}">
                    <a16:creationId xmlns:a16="http://schemas.microsoft.com/office/drawing/2014/main" id="{1C01F327-FBDF-004A-96D8-2029BBB54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58153" y="5996743"/>
                <a:ext cx="545092" cy="348581"/>
              </a:xfrm>
              <a:prstGeom prst="rect">
                <a:avLst/>
              </a:prstGeom>
            </p:spPr>
          </p:pic>
        </p:grpSp>
        <p:sp>
          <p:nvSpPr>
            <p:cNvPr id="169" name="Pfeil nach rechts 168">
              <a:extLst>
                <a:ext uri="{FF2B5EF4-FFF2-40B4-BE49-F238E27FC236}">
                  <a16:creationId xmlns:a16="http://schemas.microsoft.com/office/drawing/2014/main" id="{58AC601E-F6F5-C64A-ADDC-865D77B20483}"/>
                </a:ext>
              </a:extLst>
            </p:cNvPr>
            <p:cNvSpPr/>
            <p:nvPr/>
          </p:nvSpPr>
          <p:spPr bwMode="auto">
            <a:xfrm rot="5400000">
              <a:off x="6963127" y="5680191"/>
              <a:ext cx="416468" cy="21663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35000" tIns="70200" rIns="135000" bIns="70200" rtlCol="0" anchor="ctr">
              <a:noAutofit/>
            </a:bodyPr>
            <a:lstStyle/>
            <a:p>
              <a:pPr algn="ctr" eaLnBrk="0" hangingPunct="0"/>
              <a:endParaRPr lang="de-DE" sz="2100" dirty="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2EF3968-ABEE-2142-A301-7CC510BF94F6}"/>
              </a:ext>
            </a:extLst>
          </p:cNvPr>
          <p:cNvGrpSpPr/>
          <p:nvPr/>
        </p:nvGrpSpPr>
        <p:grpSpPr>
          <a:xfrm>
            <a:off x="11167977" y="1380792"/>
            <a:ext cx="4672767" cy="3924726"/>
            <a:chOff x="5921318" y="920528"/>
            <a:chExt cx="3115178" cy="2616484"/>
          </a:xfrm>
        </p:grpSpPr>
        <p:pic>
          <p:nvPicPr>
            <p:cNvPr id="94" name="Picture 1">
              <a:extLst>
                <a:ext uri="{FF2B5EF4-FFF2-40B4-BE49-F238E27FC236}">
                  <a16:creationId xmlns:a16="http://schemas.microsoft.com/office/drawing/2014/main" id="{6684712F-A783-D14B-ABA7-0C491E54E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033"/>
            <a:stretch>
              <a:fillRect/>
            </a:stretch>
          </p:blipFill>
          <p:spPr bwMode="auto">
            <a:xfrm>
              <a:off x="6930826" y="920528"/>
              <a:ext cx="1457598" cy="198912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Grafik 94" descr="3069_001.jpg">
              <a:extLst>
                <a:ext uri="{FF2B5EF4-FFF2-40B4-BE49-F238E27FC236}">
                  <a16:creationId xmlns:a16="http://schemas.microsoft.com/office/drawing/2014/main" id="{F045AB60-1A32-F149-9080-E8916A1E3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9951" y="2464877"/>
              <a:ext cx="1676545" cy="1072135"/>
            </a:xfrm>
            <a:prstGeom prst="rect">
              <a:avLst/>
            </a:prstGeom>
          </p:spPr>
        </p:pic>
        <p:sp>
          <p:nvSpPr>
            <p:cNvPr id="100" name="Pfeil nach rechts 99">
              <a:extLst>
                <a:ext uri="{FF2B5EF4-FFF2-40B4-BE49-F238E27FC236}">
                  <a16:creationId xmlns:a16="http://schemas.microsoft.com/office/drawing/2014/main" id="{F108066A-CE23-1A47-A82A-A0C92A7E2336}"/>
                </a:ext>
              </a:extLst>
            </p:cNvPr>
            <p:cNvSpPr/>
            <p:nvPr/>
          </p:nvSpPr>
          <p:spPr bwMode="auto">
            <a:xfrm rot="10800000" flipH="1">
              <a:off x="5921318" y="1664799"/>
              <a:ext cx="883858" cy="20093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35000" tIns="70200" rIns="135000" bIns="70200" rtlCol="0" anchor="ctr">
              <a:noAutofit/>
            </a:bodyPr>
            <a:lstStyle/>
            <a:p>
              <a:pPr algn="ctr" eaLnBrk="0" hangingPunct="0"/>
              <a:endParaRPr lang="de-DE" sz="2100">
                <a:latin typeface="Lucida Sans" panose="020B0602030504020204" pitchFamily="34" charset="77"/>
                <a:ea typeface="ヒラギノ角ゴ Pro W3" pitchFamily="4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57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5503" y="245339"/>
            <a:ext cx="1495784" cy="1495784"/>
          </a:xfrm>
          <a:prstGeom prst="rect">
            <a:avLst/>
          </a:prstGeom>
        </p:spPr>
      </p:pic>
      <p:sp>
        <p:nvSpPr>
          <p:cNvPr id="77" name="Titel 1"/>
          <p:cNvSpPr txBox="1">
            <a:spLocks/>
          </p:cNvSpPr>
          <p:nvPr/>
        </p:nvSpPr>
        <p:spPr bwMode="auto">
          <a:xfrm>
            <a:off x="3875333" y="12930"/>
            <a:ext cx="10256045" cy="159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3600" dirty="0">
                <a:solidFill>
                  <a:srgbClr val="08547A"/>
                </a:solidFill>
                <a:latin typeface="Bitter" panose="02000000000000000000" pitchFamily="2" charset="77"/>
                <a:ea typeface="+mj-ea"/>
                <a:cs typeface="Lucida Sans Unicode" panose="020B0602030504020204" pitchFamily="34" charset="0"/>
              </a:rPr>
              <a:t>         </a:t>
            </a:r>
            <a:r>
              <a:rPr lang="en-US" sz="3600" dirty="0">
                <a:solidFill>
                  <a:srgbClr val="08547A"/>
                </a:solidFill>
                <a:latin typeface="Bitter" panose="02000000000000000000" pitchFamily="2" charset="77"/>
                <a:ea typeface="Helvetica Neue Medium" panose="02000503000000020004" pitchFamily="2" charset="0"/>
                <a:cs typeface="Lucida Sans Unicode" panose="020B0602030504020204" pitchFamily="34" charset="0"/>
              </a:rPr>
              <a:t>GIMS.pharma</a:t>
            </a:r>
          </a:p>
        </p:txBody>
      </p:sp>
      <p:sp>
        <p:nvSpPr>
          <p:cNvPr id="75" name="Rechteck 74"/>
          <p:cNvSpPr/>
          <p:nvPr/>
        </p:nvSpPr>
        <p:spPr bwMode="auto">
          <a:xfrm>
            <a:off x="8118650" y="6424289"/>
            <a:ext cx="918102" cy="37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endParaRPr lang="de-DE" sz="2100">
              <a:solidFill>
                <a:srgbClr val="08547A"/>
              </a:solidFill>
              <a:latin typeface="Montserrat" pitchFamily="2" charset="77"/>
              <a:ea typeface="ヒラギノ角ゴ Pro W3" pitchFamily="48" charset="-128"/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4878290" y="8365610"/>
            <a:ext cx="216024" cy="43204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00">
              <a:solidFill>
                <a:srgbClr val="08547A"/>
              </a:solidFill>
              <a:latin typeface="Montserrat" pitchFamily="2" charset="77"/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10100435" y="6637418"/>
            <a:ext cx="216024" cy="43204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00">
              <a:solidFill>
                <a:srgbClr val="08547A"/>
              </a:solidFill>
              <a:latin typeface="Montserrat" pitchFamily="2" charset="77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3149335" y="7821272"/>
            <a:ext cx="258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Official dosing recommendations</a:t>
            </a:r>
          </a:p>
        </p:txBody>
      </p:sp>
      <p:pic>
        <p:nvPicPr>
          <p:cNvPr id="61" name="Picture 2" descr="https://www.perssupport.nl/uploads/press-news-item/original/636aab67-be7f-459e-85c6-4218fc2f4666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348" y="7082159"/>
            <a:ext cx="2228342" cy="761642"/>
          </a:xfrm>
          <a:prstGeom prst="rect">
            <a:avLst/>
          </a:prstGeom>
          <a:noFill/>
        </p:spPr>
      </p:pic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208BE19D-527B-3F4C-AF62-30120154D845}"/>
              </a:ext>
            </a:extLst>
          </p:cNvPr>
          <p:cNvGrpSpPr/>
          <p:nvPr/>
        </p:nvGrpSpPr>
        <p:grpSpPr>
          <a:xfrm>
            <a:off x="4384778" y="1879038"/>
            <a:ext cx="9344365" cy="2856516"/>
            <a:chOff x="611560" y="1304764"/>
            <a:chExt cx="7537788" cy="2304256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AC55E2BF-0B1D-A14C-995F-30E993179887}"/>
                </a:ext>
              </a:extLst>
            </p:cNvPr>
            <p:cNvGrpSpPr/>
            <p:nvPr/>
          </p:nvGrpSpPr>
          <p:grpSpPr>
            <a:xfrm>
              <a:off x="2141730" y="1304764"/>
              <a:ext cx="4734526" cy="2304256"/>
              <a:chOff x="2141730" y="1347969"/>
              <a:chExt cx="4734526" cy="2304256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7C311422-5942-5347-B49A-E394EB091501}"/>
                  </a:ext>
                </a:extLst>
              </p:cNvPr>
              <p:cNvSpPr/>
              <p:nvPr/>
            </p:nvSpPr>
            <p:spPr bwMode="auto">
              <a:xfrm>
                <a:off x="2141730" y="1347969"/>
                <a:ext cx="3995170" cy="230425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35000" tIns="70200" rIns="135000" bIns="70200" rtlCol="0" anchor="ctr">
                <a:noAutofit/>
              </a:bodyPr>
              <a:lstStyle/>
              <a:p>
                <a:pPr algn="ctr" eaLnBrk="0" hangingPunct="0"/>
                <a:endParaRPr lang="de-DE" sz="2100">
                  <a:solidFill>
                    <a:srgbClr val="08547A"/>
                  </a:solidFill>
                  <a:latin typeface="Montserrat" pitchFamily="2" charset="77"/>
                  <a:ea typeface="ヒラギノ角ゴ Pro W3" pitchFamily="48" charset="-128"/>
                </a:endParaRPr>
              </a:p>
            </p:txBody>
          </p:sp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F7F032DD-DE6F-7143-8DC4-6191BFE2DC79}"/>
                  </a:ext>
                </a:extLst>
              </p:cNvPr>
              <p:cNvSpPr txBox="1"/>
              <p:nvPr/>
            </p:nvSpPr>
            <p:spPr>
              <a:xfrm>
                <a:off x="3671900" y="1384029"/>
                <a:ext cx="3204356" cy="856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 err="1">
                    <a:solidFill>
                      <a:srgbClr val="08547A"/>
                    </a:solidFill>
                    <a:latin typeface="Montserrat" pitchFamily="2" charset="77"/>
                    <a:cs typeface="Lucida Sans Unicode" pitchFamily="34" charset="0"/>
                  </a:rPr>
                  <a:t>PGx</a:t>
                </a:r>
                <a:r>
                  <a:rPr lang="en-US" sz="2100" b="1" dirty="0">
                    <a:solidFill>
                      <a:srgbClr val="08547A"/>
                    </a:solidFill>
                    <a:latin typeface="Montserrat" pitchFamily="2" charset="77"/>
                    <a:cs typeface="Lucida Sans Unicode" pitchFamily="34" charset="0"/>
                  </a:rPr>
                  <a:t> Laboratory</a:t>
                </a:r>
              </a:p>
              <a:p>
                <a:endParaRPr lang="en-US" sz="2100" b="1" dirty="0">
                  <a:solidFill>
                    <a:srgbClr val="08547A"/>
                  </a:solidFill>
                  <a:latin typeface="Montserrat" pitchFamily="2" charset="77"/>
                  <a:cs typeface="Lucida Sans Unicode" pitchFamily="34" charset="0"/>
                </a:endParaRPr>
              </a:p>
              <a:p>
                <a:endParaRPr lang="en-US" sz="2100" b="1" dirty="0">
                  <a:solidFill>
                    <a:srgbClr val="08547A"/>
                  </a:solidFill>
                  <a:latin typeface="Montserrat" pitchFamily="2" charset="77"/>
                  <a:cs typeface="Lucida Sans Unicode" pitchFamily="34" charset="0"/>
                </a:endParaRPr>
              </a:p>
            </p:txBody>
          </p:sp>
        </p:grp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1A644ADA-30C0-DB4D-85BE-4848047A9908}"/>
                </a:ext>
              </a:extLst>
            </p:cNvPr>
            <p:cNvSpPr txBox="1"/>
            <p:nvPr/>
          </p:nvSpPr>
          <p:spPr>
            <a:xfrm>
              <a:off x="611560" y="1585538"/>
              <a:ext cx="1261020" cy="59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rgbClr val="08547A"/>
                  </a:solidFill>
                  <a:latin typeface="Montserrat" pitchFamily="2" charset="77"/>
                  <a:cs typeface="Lucida Sans Unicode" pitchFamily="34" charset="0"/>
                </a:rPr>
                <a:t>Referring </a:t>
              </a:r>
            </a:p>
            <a:p>
              <a:r>
                <a:rPr lang="en-US" sz="2100" dirty="0">
                  <a:solidFill>
                    <a:srgbClr val="08547A"/>
                  </a:solidFill>
                  <a:latin typeface="Montserrat" pitchFamily="2" charset="77"/>
                  <a:cs typeface="Lucida Sans Unicode" pitchFamily="34" charset="0"/>
                </a:rPr>
                <a:t>Physicians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0CE7743D-6E7D-9946-8AF7-F623E19A5060}"/>
                </a:ext>
              </a:extLst>
            </p:cNvPr>
            <p:cNvSpPr txBox="1"/>
            <p:nvPr/>
          </p:nvSpPr>
          <p:spPr>
            <a:xfrm>
              <a:off x="6888328" y="1585538"/>
              <a:ext cx="1261020" cy="595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rgbClr val="08547A"/>
                  </a:solidFill>
                  <a:latin typeface="Montserrat" pitchFamily="2" charset="77"/>
                  <a:cs typeface="Lucida Sans Unicode" pitchFamily="34" charset="0"/>
                </a:rPr>
                <a:t>Referring </a:t>
              </a:r>
            </a:p>
            <a:p>
              <a:r>
                <a:rPr lang="en-US" sz="2100" dirty="0">
                  <a:solidFill>
                    <a:srgbClr val="08547A"/>
                  </a:solidFill>
                  <a:latin typeface="Montserrat" pitchFamily="2" charset="77"/>
                  <a:cs typeface="Lucida Sans Unicode" pitchFamily="34" charset="0"/>
                </a:rPr>
                <a:t>Physicians</a:t>
              </a:r>
            </a:p>
          </p:txBody>
        </p:sp>
        <p:pic>
          <p:nvPicPr>
            <p:cNvPr id="90" name="Picture 2" descr="C:\Users\daniela.steinberger\Desktop\bplan 2013\4ppt\Geschäftsmodell-02.png\Gescha¦êftsmodell-02.png">
              <a:extLst>
                <a:ext uri="{FF2B5EF4-FFF2-40B4-BE49-F238E27FC236}">
                  <a16:creationId xmlns:a16="http://schemas.microsoft.com/office/drawing/2014/main" id="{AFEF55AA-4383-9847-8C63-1F7E1E468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47564" y="2276872"/>
              <a:ext cx="900100" cy="605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2" descr="C:\Users\daniela.steinberger\Desktop\bplan 2013\4ppt\Geschäftsmodell-02.png\Gescha¦êftsmodell-02.png">
              <a:extLst>
                <a:ext uri="{FF2B5EF4-FFF2-40B4-BE49-F238E27FC236}">
                  <a16:creationId xmlns:a16="http://schemas.microsoft.com/office/drawing/2014/main" id="{573613ED-68FE-9A48-93EA-B1063942E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020272" y="2276872"/>
              <a:ext cx="900100" cy="605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1">
              <a:extLst>
                <a:ext uri="{FF2B5EF4-FFF2-40B4-BE49-F238E27FC236}">
                  <a16:creationId xmlns:a16="http://schemas.microsoft.com/office/drawing/2014/main" id="{F7F751AA-F710-754D-9E33-762F9B1A3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644" y="2193290"/>
              <a:ext cx="412654" cy="5631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1">
              <a:extLst>
                <a:ext uri="{FF2B5EF4-FFF2-40B4-BE49-F238E27FC236}">
                  <a16:creationId xmlns:a16="http://schemas.microsoft.com/office/drawing/2014/main" id="{16F8EDB0-1385-744C-BFC0-1C6F2D672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779" y="2326197"/>
              <a:ext cx="432204" cy="5898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4E4AC6F7-37A3-B146-A495-955186663347}"/>
                </a:ext>
              </a:extLst>
            </p:cNvPr>
            <p:cNvGrpSpPr/>
            <p:nvPr/>
          </p:nvGrpSpPr>
          <p:grpSpPr>
            <a:xfrm>
              <a:off x="1695356" y="2290725"/>
              <a:ext cx="680400" cy="698969"/>
              <a:chOff x="1695356" y="2290725"/>
              <a:chExt cx="680400" cy="698969"/>
            </a:xfrm>
          </p:grpSpPr>
          <p:sp>
            <p:nvSpPr>
              <p:cNvPr id="106" name="Pfeil nach rechts 31">
                <a:extLst>
                  <a:ext uri="{FF2B5EF4-FFF2-40B4-BE49-F238E27FC236}">
                    <a16:creationId xmlns:a16="http://schemas.microsoft.com/office/drawing/2014/main" id="{A9B0C19B-507C-5043-A12B-9E62EA222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5356" y="2290725"/>
                <a:ext cx="680400" cy="698969"/>
              </a:xfrm>
              <a:prstGeom prst="rightArrow">
                <a:avLst>
                  <a:gd name="adj1" fmla="val 50000"/>
                  <a:gd name="adj2" fmla="val 50024"/>
                </a:avLst>
              </a:prstGeom>
              <a:solidFill>
                <a:schemeClr val="tx2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135000" tIns="70200" rIns="135000" bIns="70200" anchor="ctr"/>
              <a:lstStyle/>
              <a:p>
                <a:pPr algn="ctr" eaLnBrk="0" hangingPunct="0"/>
                <a:endParaRPr lang="de-DE" sz="1800">
                  <a:solidFill>
                    <a:srgbClr val="08547A"/>
                  </a:solidFill>
                  <a:latin typeface="Montserrat" pitchFamily="2" charset="77"/>
                </a:endParaRPr>
              </a:p>
            </p:txBody>
          </p:sp>
          <p:pic>
            <p:nvPicPr>
              <p:cNvPr id="107" name="Grafik 50" descr="Blutröhrchen.png">
                <a:extLst>
                  <a:ext uri="{FF2B5EF4-FFF2-40B4-BE49-F238E27FC236}">
                    <a16:creationId xmlns:a16="http://schemas.microsoft.com/office/drawing/2014/main" id="{7AA7B6E1-A792-B24A-B91A-EBBC195F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9692" y="2476634"/>
                <a:ext cx="118740" cy="372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8" name="Grafik 52" descr="Blutröhrchen.png">
                <a:extLst>
                  <a:ext uri="{FF2B5EF4-FFF2-40B4-BE49-F238E27FC236}">
                    <a16:creationId xmlns:a16="http://schemas.microsoft.com/office/drawing/2014/main" id="{6DE4AE60-333F-9B4F-8F06-DA9E35C1B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6689" y="2588369"/>
                <a:ext cx="119738" cy="372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1B01792B-93E3-474C-8948-61F78BE335FD}"/>
              </a:ext>
            </a:extLst>
          </p:cNvPr>
          <p:cNvSpPr/>
          <p:nvPr/>
        </p:nvSpPr>
        <p:spPr bwMode="auto">
          <a:xfrm>
            <a:off x="6551713" y="2601461"/>
            <a:ext cx="2166458" cy="19479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Genotyping Platform</a:t>
            </a: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80C863D0-EAFE-4444-BA3C-97FCB33C1005}"/>
              </a:ext>
            </a:extLst>
          </p:cNvPr>
          <p:cNvSpPr/>
          <p:nvPr/>
        </p:nvSpPr>
        <p:spPr bwMode="auto">
          <a:xfrm rot="5400000">
            <a:off x="8971737" y="2557702"/>
            <a:ext cx="1947969" cy="2035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135000" tIns="70200" rIns="135000" bIns="70200" rtlCol="0" anchor="ctr">
            <a:noAutofit/>
          </a:bodyPr>
          <a:lstStyle/>
          <a:p>
            <a:pPr algn="ctr" eaLnBrk="0" hangingPunct="0"/>
            <a:r>
              <a:rPr lang="en-US" sz="2100" b="1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LIMS / HIS</a:t>
            </a:r>
          </a:p>
        </p:txBody>
      </p:sp>
      <p:sp>
        <p:nvSpPr>
          <p:cNvPr id="157" name="Pfeil nach rechts 31">
            <a:extLst>
              <a:ext uri="{FF2B5EF4-FFF2-40B4-BE49-F238E27FC236}">
                <a16:creationId xmlns:a16="http://schemas.microsoft.com/office/drawing/2014/main" id="{3759D40C-5E72-C94B-914C-18F00B0D9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8640" y="3094271"/>
            <a:ext cx="843471" cy="866490"/>
          </a:xfrm>
          <a:prstGeom prst="rightArrow">
            <a:avLst>
              <a:gd name="adj1" fmla="val 50000"/>
              <a:gd name="adj2" fmla="val 50024"/>
            </a:avLst>
          </a:prstGeom>
          <a:solidFill>
            <a:schemeClr val="tx2"/>
          </a:solidFill>
          <a:ln w="9525" algn="ctr">
            <a:noFill/>
            <a:round/>
            <a:headEnd/>
            <a:tailEnd/>
          </a:ln>
        </p:spPr>
        <p:txBody>
          <a:bodyPr lIns="135000" tIns="70200" rIns="135000" bIns="70200" anchor="ctr"/>
          <a:lstStyle/>
          <a:p>
            <a:pPr algn="ctr" eaLnBrk="0" hangingPunct="0"/>
            <a:endParaRPr lang="de-DE" sz="1800">
              <a:solidFill>
                <a:srgbClr val="08547A"/>
              </a:solidFill>
              <a:latin typeface="Montserrat" pitchFamily="2" charset="77"/>
            </a:endParaRPr>
          </a:p>
        </p:txBody>
      </p: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817D29AC-561A-6340-9EDF-68D562FD5628}"/>
              </a:ext>
            </a:extLst>
          </p:cNvPr>
          <p:cNvCxnSpPr>
            <a:cxnSpLocks/>
          </p:cNvCxnSpPr>
          <p:nvPr/>
        </p:nvCxnSpPr>
        <p:spPr>
          <a:xfrm flipV="1">
            <a:off x="10696994" y="4117387"/>
            <a:ext cx="0" cy="2095679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>
            <a:extLst>
              <a:ext uri="{FF2B5EF4-FFF2-40B4-BE49-F238E27FC236}">
                <a16:creationId xmlns:a16="http://schemas.microsoft.com/office/drawing/2014/main" id="{A6E6E04D-B88C-764F-874E-4C6BE9FD10D6}"/>
              </a:ext>
            </a:extLst>
          </p:cNvPr>
          <p:cNvSpPr txBox="1"/>
          <p:nvPr/>
        </p:nvSpPr>
        <p:spPr>
          <a:xfrm>
            <a:off x="12654390" y="6086016"/>
            <a:ext cx="1694003" cy="461641"/>
          </a:xfrm>
          <a:prstGeom prst="rect">
            <a:avLst/>
          </a:prstGeom>
          <a:noFill/>
        </p:spPr>
        <p:txBody>
          <a:bodyPr wrap="none" lIns="137135" tIns="68568" rIns="137135" bIns="68568" rtlCol="0">
            <a:spAutoFit/>
          </a:bodyPr>
          <a:lstStyle/>
          <a:p>
            <a:r>
              <a:rPr lang="de-DE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Webportal</a:t>
            </a: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DF470FC8-B88C-804F-B1EC-802538D7765D}"/>
              </a:ext>
            </a:extLst>
          </p:cNvPr>
          <p:cNvSpPr txBox="1"/>
          <p:nvPr/>
        </p:nvSpPr>
        <p:spPr>
          <a:xfrm>
            <a:off x="12712892" y="7058124"/>
            <a:ext cx="1820641" cy="461641"/>
          </a:xfrm>
          <a:prstGeom prst="rect">
            <a:avLst/>
          </a:prstGeom>
          <a:noFill/>
        </p:spPr>
        <p:txBody>
          <a:bodyPr wrap="none" lIns="137135" tIns="68568" rIns="137135" bIns="68568" rtlCol="0">
            <a:spAutoFit/>
          </a:bodyPr>
          <a:lstStyle/>
          <a:p>
            <a:r>
              <a:rPr lang="de-DE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Mobile App</a:t>
            </a: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1B417513-4284-504B-9D53-68FC357B689F}"/>
              </a:ext>
            </a:extLst>
          </p:cNvPr>
          <p:cNvSpPr txBox="1"/>
          <p:nvPr/>
        </p:nvSpPr>
        <p:spPr>
          <a:xfrm>
            <a:off x="12681977" y="8020652"/>
            <a:ext cx="3322654" cy="461641"/>
          </a:xfrm>
          <a:prstGeom prst="rect">
            <a:avLst/>
          </a:prstGeom>
          <a:noFill/>
        </p:spPr>
        <p:txBody>
          <a:bodyPr wrap="none" lIns="137135" tIns="68568" rIns="137135" bIns="68568" rtlCol="0">
            <a:spAutoFit/>
          </a:bodyPr>
          <a:lstStyle/>
          <a:p>
            <a:r>
              <a:rPr lang="de-DE" sz="2100" dirty="0" err="1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Medication</a:t>
            </a:r>
            <a:r>
              <a:rPr lang="de-DE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 </a:t>
            </a:r>
            <a:r>
              <a:rPr lang="de-DE" sz="2100" dirty="0" err="1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Safety</a:t>
            </a:r>
            <a:r>
              <a:rPr lang="de-DE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 Pass</a:t>
            </a:r>
          </a:p>
        </p:txBody>
      </p:sp>
      <p:pic>
        <p:nvPicPr>
          <p:cNvPr id="171" name="Grafik 170">
            <a:extLst>
              <a:ext uri="{FF2B5EF4-FFF2-40B4-BE49-F238E27FC236}">
                <a16:creationId xmlns:a16="http://schemas.microsoft.com/office/drawing/2014/main" id="{3719977F-51A6-744F-8586-FA80EA5DAA1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485813" y="3716765"/>
            <a:ext cx="2516949" cy="2830892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298BE80-1EE0-AF45-BBA5-8761BB84948E}"/>
              </a:ext>
            </a:extLst>
          </p:cNvPr>
          <p:cNvGrpSpPr>
            <a:grpSpLocks noChangeAspect="1"/>
          </p:cNvGrpSpPr>
          <p:nvPr/>
        </p:nvGrpSpPr>
        <p:grpSpPr>
          <a:xfrm>
            <a:off x="14004714" y="6340536"/>
            <a:ext cx="1566000" cy="1611276"/>
            <a:chOff x="7142341" y="4562112"/>
            <a:chExt cx="1186071" cy="1063132"/>
          </a:xfrm>
        </p:grpSpPr>
        <p:pic>
          <p:nvPicPr>
            <p:cNvPr id="172" name="Grafik 171">
              <a:extLst>
                <a:ext uri="{FF2B5EF4-FFF2-40B4-BE49-F238E27FC236}">
                  <a16:creationId xmlns:a16="http://schemas.microsoft.com/office/drawing/2014/main" id="{1AADD534-9D95-9846-B800-588E67FF1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611"/>
            <a:stretch/>
          </p:blipFill>
          <p:spPr>
            <a:xfrm flipH="1">
              <a:off x="7142341" y="4562112"/>
              <a:ext cx="1186071" cy="1063132"/>
            </a:xfrm>
            <a:prstGeom prst="rect">
              <a:avLst/>
            </a:prstGeom>
          </p:spPr>
        </p:pic>
        <p:pic>
          <p:nvPicPr>
            <p:cNvPr id="173" name="Picture 3" descr="X:\MIST-Juni\roman\Bilder\pharma.sensor icon.png">
              <a:extLst>
                <a:ext uri="{FF2B5EF4-FFF2-40B4-BE49-F238E27FC236}">
                  <a16:creationId xmlns:a16="http://schemas.microsoft.com/office/drawing/2014/main" id="{F375A6C5-EA42-334A-A447-F4E3E8297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636313">
              <a:off x="7670097" y="4972160"/>
              <a:ext cx="412735" cy="445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CED6DF48-D64D-8C4A-9D1B-C3E2A8CB291B}"/>
              </a:ext>
            </a:extLst>
          </p:cNvPr>
          <p:cNvCxnSpPr>
            <a:cxnSpLocks/>
          </p:cNvCxnSpPr>
          <p:nvPr/>
        </p:nvCxnSpPr>
        <p:spPr>
          <a:xfrm flipV="1">
            <a:off x="10656168" y="7249735"/>
            <a:ext cx="1998000" cy="21953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4">
            <a:extLst>
              <a:ext uri="{FF2B5EF4-FFF2-40B4-BE49-F238E27FC236}">
                <a16:creationId xmlns:a16="http://schemas.microsoft.com/office/drawing/2014/main" id="{365D2EC5-DD3A-EE47-8A5C-A246F632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512386" y="4816650"/>
            <a:ext cx="1250016" cy="125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" name="Gerade Verbindung mit Pfeil 193">
            <a:extLst>
              <a:ext uri="{FF2B5EF4-FFF2-40B4-BE49-F238E27FC236}">
                <a16:creationId xmlns:a16="http://schemas.microsoft.com/office/drawing/2014/main" id="{E21E13B1-B240-124C-99F1-571535834DB0}"/>
              </a:ext>
            </a:extLst>
          </p:cNvPr>
          <p:cNvCxnSpPr>
            <a:cxnSpLocks/>
          </p:cNvCxnSpPr>
          <p:nvPr/>
        </p:nvCxnSpPr>
        <p:spPr>
          <a:xfrm flipV="1">
            <a:off x="10656168" y="8253896"/>
            <a:ext cx="1998000" cy="21953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2233403C-1112-DE48-B559-870A9BE840A1}"/>
              </a:ext>
            </a:extLst>
          </p:cNvPr>
          <p:cNvCxnSpPr>
            <a:cxnSpLocks/>
          </p:cNvCxnSpPr>
          <p:nvPr/>
        </p:nvCxnSpPr>
        <p:spPr>
          <a:xfrm flipV="1">
            <a:off x="10656168" y="6277627"/>
            <a:ext cx="1998000" cy="21953"/>
          </a:xfrm>
          <a:prstGeom prst="straightConnector1">
            <a:avLst/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2A22EEB0-3E75-784F-93B1-5FEE8B87D6B6}"/>
              </a:ext>
            </a:extLst>
          </p:cNvPr>
          <p:cNvGrpSpPr/>
          <p:nvPr/>
        </p:nvGrpSpPr>
        <p:grpSpPr>
          <a:xfrm>
            <a:off x="5831051" y="4495428"/>
            <a:ext cx="5473194" cy="5794570"/>
            <a:chOff x="1730827" y="1822498"/>
            <a:chExt cx="4415040" cy="4674286"/>
          </a:xfrm>
        </p:grpSpPr>
        <p:sp>
          <p:nvSpPr>
            <p:cNvPr id="197" name="Abgerundetes Rechteck 196">
              <a:extLst>
                <a:ext uri="{FF2B5EF4-FFF2-40B4-BE49-F238E27FC236}">
                  <a16:creationId xmlns:a16="http://schemas.microsoft.com/office/drawing/2014/main" id="{44357C75-5122-B140-AE19-C984988C0373}"/>
                </a:ext>
              </a:extLst>
            </p:cNvPr>
            <p:cNvSpPr/>
            <p:nvPr/>
          </p:nvSpPr>
          <p:spPr>
            <a:xfrm>
              <a:off x="1730827" y="3187136"/>
              <a:ext cx="4415040" cy="28443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287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00" u="sng">
                <a:solidFill>
                  <a:srgbClr val="08547A"/>
                </a:solidFill>
                <a:latin typeface="Montserrat" pitchFamily="2" charset="77"/>
              </a:endParaRPr>
            </a:p>
          </p:txBody>
        </p:sp>
        <p:pic>
          <p:nvPicPr>
            <p:cNvPr id="198" name="Grafik 197" descr="CMS.png">
              <a:extLst>
                <a:ext uri="{FF2B5EF4-FFF2-40B4-BE49-F238E27FC236}">
                  <a16:creationId xmlns:a16="http://schemas.microsoft.com/office/drawing/2014/main" id="{67BF522B-221D-B94B-BF6C-C87266E97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2999" y="4479957"/>
              <a:ext cx="1542986" cy="766315"/>
            </a:xfrm>
            <a:prstGeom prst="rect">
              <a:avLst/>
            </a:prstGeom>
          </p:spPr>
        </p:pic>
        <p:pic>
          <p:nvPicPr>
            <p:cNvPr id="199" name="Grafik 198">
              <a:extLst>
                <a:ext uri="{FF2B5EF4-FFF2-40B4-BE49-F238E27FC236}">
                  <a16:creationId xmlns:a16="http://schemas.microsoft.com/office/drawing/2014/main" id="{F42780D3-46B3-7E4B-BF36-E087066CD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3149" y="5387983"/>
              <a:ext cx="1108801" cy="1108801"/>
            </a:xfrm>
            <a:prstGeom prst="rect">
              <a:avLst/>
            </a:prstGeom>
          </p:spPr>
        </p:pic>
        <p:sp>
          <p:nvSpPr>
            <p:cNvPr id="200" name="Textfeld 199">
              <a:extLst>
                <a:ext uri="{FF2B5EF4-FFF2-40B4-BE49-F238E27FC236}">
                  <a16:creationId xmlns:a16="http://schemas.microsoft.com/office/drawing/2014/main" id="{CC94D369-81F4-0244-B0D3-A75DF1670548}"/>
                </a:ext>
              </a:extLst>
            </p:cNvPr>
            <p:cNvSpPr txBox="1"/>
            <p:nvPr/>
          </p:nvSpPr>
          <p:spPr>
            <a:xfrm>
              <a:off x="3531975" y="3455479"/>
              <a:ext cx="1349545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100" dirty="0" err="1">
                  <a:solidFill>
                    <a:srgbClr val="08547A"/>
                  </a:solidFill>
                  <a:latin typeface="Montserrat" pitchFamily="2" charset="77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Genetic</a:t>
              </a:r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 </a:t>
              </a:r>
              <a:b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 Medium" panose="02000503000000020004" pitchFamily="2" charset="0"/>
                  <a:cs typeface="Helvetica Neue Medium" panose="02000503000000020004" pitchFamily="2" charset="0"/>
                </a:rPr>
              </a:br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Report </a:t>
              </a:r>
              <a:b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 Medium" panose="02000503000000020004" pitchFamily="2" charset="0"/>
                  <a:cs typeface="Helvetica Neue Medium" panose="02000503000000020004" pitchFamily="2" charset="0"/>
                </a:rPr>
              </a:br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Engine</a:t>
              </a:r>
            </a:p>
          </p:txBody>
        </p:sp>
        <p:sp>
          <p:nvSpPr>
            <p:cNvPr id="201" name="Textfeld 200">
              <a:extLst>
                <a:ext uri="{FF2B5EF4-FFF2-40B4-BE49-F238E27FC236}">
                  <a16:creationId xmlns:a16="http://schemas.microsoft.com/office/drawing/2014/main" id="{472A1C8E-3DE0-8645-8A8D-09EDE6997575}"/>
                </a:ext>
              </a:extLst>
            </p:cNvPr>
            <p:cNvSpPr txBox="1"/>
            <p:nvPr/>
          </p:nvSpPr>
          <p:spPr>
            <a:xfrm>
              <a:off x="3815914" y="4906905"/>
              <a:ext cx="1989207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Content</a:t>
              </a:r>
            </a:p>
            <a:p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Management</a:t>
              </a:r>
            </a:p>
            <a:p>
              <a:r>
                <a:rPr lang="de-DE" sz="2100" dirty="0">
                  <a:solidFill>
                    <a:srgbClr val="08547A"/>
                  </a:solidFill>
                  <a:latin typeface="Montserrat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System</a:t>
              </a:r>
            </a:p>
          </p:txBody>
        </p:sp>
        <p:cxnSp>
          <p:nvCxnSpPr>
            <p:cNvPr id="202" name="Gerade Verbindung 201">
              <a:extLst>
                <a:ext uri="{FF2B5EF4-FFF2-40B4-BE49-F238E27FC236}">
                  <a16:creationId xmlns:a16="http://schemas.microsoft.com/office/drawing/2014/main" id="{26620507-4A7A-C049-BBF3-499F0BAD69ED}"/>
                </a:ext>
              </a:extLst>
            </p:cNvPr>
            <p:cNvCxnSpPr/>
            <p:nvPr/>
          </p:nvCxnSpPr>
          <p:spPr>
            <a:xfrm flipH="1" flipV="1">
              <a:off x="3527884" y="5013177"/>
              <a:ext cx="324036" cy="720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261376BB-DBAF-B94C-96CB-26389472B6F4}"/>
                </a:ext>
              </a:extLst>
            </p:cNvPr>
            <p:cNvGrpSpPr/>
            <p:nvPr/>
          </p:nvGrpSpPr>
          <p:grpSpPr>
            <a:xfrm>
              <a:off x="4913754" y="3429000"/>
              <a:ext cx="1188110" cy="1193210"/>
              <a:chOff x="6134386" y="3819966"/>
              <a:chExt cx="909192" cy="941182"/>
            </a:xfrm>
          </p:grpSpPr>
          <p:pic>
            <p:nvPicPr>
              <p:cNvPr id="210" name="Bild 14">
                <a:extLst>
                  <a:ext uri="{FF2B5EF4-FFF2-40B4-BE49-F238E27FC236}">
                    <a16:creationId xmlns:a16="http://schemas.microsoft.com/office/drawing/2014/main" id="{FC368C7F-5C51-7C45-A4BF-B5B7B3F61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34386" y="3819966"/>
                <a:ext cx="437126" cy="437126"/>
              </a:xfrm>
              <a:prstGeom prst="rect">
                <a:avLst/>
              </a:prstGeom>
            </p:spPr>
          </p:pic>
          <p:pic>
            <p:nvPicPr>
              <p:cNvPr id="211" name="Bild 15">
                <a:extLst>
                  <a:ext uri="{FF2B5EF4-FFF2-40B4-BE49-F238E27FC236}">
                    <a16:creationId xmlns:a16="http://schemas.microsoft.com/office/drawing/2014/main" id="{2FDF3220-ABFA-A74A-8F65-38CF1C9DF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66422" y="3901086"/>
                <a:ext cx="288667" cy="283998"/>
              </a:xfrm>
              <a:prstGeom prst="rect">
                <a:avLst/>
              </a:prstGeom>
            </p:spPr>
          </p:pic>
          <p:pic>
            <p:nvPicPr>
              <p:cNvPr id="212" name="Bild 16">
                <a:extLst>
                  <a:ext uri="{FF2B5EF4-FFF2-40B4-BE49-F238E27FC236}">
                    <a16:creationId xmlns:a16="http://schemas.microsoft.com/office/drawing/2014/main" id="{48A28577-EE5F-4541-AD08-18A90D1ECB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22415" y="4148659"/>
                <a:ext cx="324457" cy="324457"/>
              </a:xfrm>
              <a:prstGeom prst="rect">
                <a:avLst/>
              </a:prstGeom>
            </p:spPr>
          </p:pic>
          <p:pic>
            <p:nvPicPr>
              <p:cNvPr id="213" name="Bild 17">
                <a:extLst>
                  <a:ext uri="{FF2B5EF4-FFF2-40B4-BE49-F238E27FC236}">
                    <a16:creationId xmlns:a16="http://schemas.microsoft.com/office/drawing/2014/main" id="{C7C6E015-7735-1D4F-837D-65019B948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9461" y="4347031"/>
                <a:ext cx="414117" cy="414117"/>
              </a:xfrm>
              <a:prstGeom prst="rect">
                <a:avLst/>
              </a:prstGeom>
            </p:spPr>
          </p:pic>
        </p:grpSp>
        <p:cxnSp>
          <p:nvCxnSpPr>
            <p:cNvPr id="204" name="Gerade Verbindung 203">
              <a:extLst>
                <a:ext uri="{FF2B5EF4-FFF2-40B4-BE49-F238E27FC236}">
                  <a16:creationId xmlns:a16="http://schemas.microsoft.com/office/drawing/2014/main" id="{A6EEDFA0-34E0-C249-8DA4-B984FEE79C23}"/>
                </a:ext>
              </a:extLst>
            </p:cNvPr>
            <p:cNvCxnSpPr/>
            <p:nvPr/>
          </p:nvCxnSpPr>
          <p:spPr>
            <a:xfrm flipH="1" flipV="1">
              <a:off x="4445695" y="3645026"/>
              <a:ext cx="396044" cy="36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7B6088A5-8124-F349-81A6-4C2FEA74F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7181" y="4191401"/>
              <a:ext cx="1627613" cy="481568"/>
            </a:xfrm>
            <a:prstGeom prst="straightConnector1">
              <a:avLst/>
            </a:prstGeom>
            <a:ln w="19050">
              <a:solidFill>
                <a:srgbClr val="62879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2F3D9E45-F594-4748-94D5-E70F79C8D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4257050"/>
              <a:ext cx="1785165" cy="527863"/>
            </a:xfrm>
            <a:prstGeom prst="straightConnector1">
              <a:avLst/>
            </a:prstGeom>
            <a:ln w="19050">
              <a:solidFill>
                <a:srgbClr val="62879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7" name="Picture 5">
              <a:extLst>
                <a:ext uri="{FF2B5EF4-FFF2-40B4-BE49-F238E27FC236}">
                  <a16:creationId xmlns:a16="http://schemas.microsoft.com/office/drawing/2014/main" id="{9ACEF35C-1477-5641-8420-A566711CA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111" y="6122585"/>
              <a:ext cx="360040" cy="271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8" name="Gerade Verbindung mit Pfeil 207">
              <a:extLst>
                <a:ext uri="{FF2B5EF4-FFF2-40B4-BE49-F238E27FC236}">
                  <a16:creationId xmlns:a16="http://schemas.microsoft.com/office/drawing/2014/main" id="{D3F7ADAF-F3B6-264D-9CF0-2993CE53B183}"/>
                </a:ext>
              </a:extLst>
            </p:cNvPr>
            <p:cNvCxnSpPr>
              <a:cxnSpLocks/>
            </p:cNvCxnSpPr>
            <p:nvPr/>
          </p:nvCxnSpPr>
          <p:spPr>
            <a:xfrm>
              <a:off x="3139893" y="1822499"/>
              <a:ext cx="0" cy="1364637"/>
            </a:xfrm>
            <a:prstGeom prst="straightConnector1">
              <a:avLst/>
            </a:prstGeom>
            <a:ln w="762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 Verbindung mit Pfeil 208">
              <a:extLst>
                <a:ext uri="{FF2B5EF4-FFF2-40B4-BE49-F238E27FC236}">
                  <a16:creationId xmlns:a16="http://schemas.microsoft.com/office/drawing/2014/main" id="{B42372FD-73B1-7D43-A0A0-8A82C82D55C6}"/>
                </a:ext>
              </a:extLst>
            </p:cNvPr>
            <p:cNvCxnSpPr>
              <a:cxnSpLocks/>
            </p:cNvCxnSpPr>
            <p:nvPr/>
          </p:nvCxnSpPr>
          <p:spPr>
            <a:xfrm>
              <a:off x="4249583" y="1822498"/>
              <a:ext cx="0" cy="1364637"/>
            </a:xfrm>
            <a:prstGeom prst="straightConnector1">
              <a:avLst/>
            </a:prstGeom>
            <a:ln w="762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feld 213">
            <a:extLst>
              <a:ext uri="{FF2B5EF4-FFF2-40B4-BE49-F238E27FC236}">
                <a16:creationId xmlns:a16="http://schemas.microsoft.com/office/drawing/2014/main" id="{0AEE6FEF-7D5C-B341-921D-447B2C1EDBB5}"/>
              </a:ext>
            </a:extLst>
          </p:cNvPr>
          <p:cNvSpPr txBox="1"/>
          <p:nvPr/>
        </p:nvSpPr>
        <p:spPr>
          <a:xfrm>
            <a:off x="8499225" y="4873471"/>
            <a:ext cx="19949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Patient Data</a:t>
            </a:r>
          </a:p>
          <a:p>
            <a:r>
              <a:rPr lang="de-DE" sz="18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de-DE" sz="1800" dirty="0" err="1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anonymized</a:t>
            </a:r>
            <a:r>
              <a:rPr lang="de-DE" sz="18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215" name="Textfeld 214">
            <a:extLst>
              <a:ext uri="{FF2B5EF4-FFF2-40B4-BE49-F238E27FC236}">
                <a16:creationId xmlns:a16="http://schemas.microsoft.com/office/drawing/2014/main" id="{E4D64285-93BA-434D-B120-09F935795E1F}"/>
              </a:ext>
            </a:extLst>
          </p:cNvPr>
          <p:cNvSpPr txBox="1"/>
          <p:nvPr/>
        </p:nvSpPr>
        <p:spPr>
          <a:xfrm>
            <a:off x="6713730" y="5035489"/>
            <a:ext cx="17136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800" dirty="0" err="1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Genotypes</a:t>
            </a:r>
            <a:endParaRPr lang="de-DE" sz="1800" dirty="0">
              <a:solidFill>
                <a:srgbClr val="08547A"/>
              </a:solidFill>
              <a:latin typeface="Montserrat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16" name="Grafik 8" descr="GIMS-Icon-outline-final.png">
            <a:extLst>
              <a:ext uri="{FF2B5EF4-FFF2-40B4-BE49-F238E27FC236}">
                <a16:creationId xmlns:a16="http://schemas.microsoft.com/office/drawing/2014/main" id="{717A1B00-CCA7-5342-AFE6-9E81A6B9611A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138" y="4819464"/>
            <a:ext cx="648000" cy="648000"/>
          </a:xfrm>
          <a:prstGeom prst="rect">
            <a:avLst/>
          </a:prstGeom>
        </p:spPr>
      </p:pic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723856B0-8D06-B24C-A94E-6EB66511AAAB}"/>
              </a:ext>
            </a:extLst>
          </p:cNvPr>
          <p:cNvCxnSpPr/>
          <p:nvPr/>
        </p:nvCxnSpPr>
        <p:spPr>
          <a:xfrm>
            <a:off x="5471666" y="8305125"/>
            <a:ext cx="648000" cy="0"/>
          </a:xfrm>
          <a:prstGeom prst="straightConnector1">
            <a:avLst/>
          </a:prstGeom>
          <a:ln w="38100">
            <a:solidFill>
              <a:srgbClr val="628797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feld 217">
            <a:extLst>
              <a:ext uri="{FF2B5EF4-FFF2-40B4-BE49-F238E27FC236}">
                <a16:creationId xmlns:a16="http://schemas.microsoft.com/office/drawing/2014/main" id="{2A184598-4E89-6E42-A630-C536DCCE6F52}"/>
              </a:ext>
            </a:extLst>
          </p:cNvPr>
          <p:cNvSpPr txBox="1"/>
          <p:nvPr/>
        </p:nvSpPr>
        <p:spPr>
          <a:xfrm>
            <a:off x="10440144" y="5575549"/>
            <a:ext cx="859422" cy="5078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650" b="1" dirty="0" err="1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PGx</a:t>
            </a:r>
            <a:r>
              <a:rPr lang="de-DE" sz="1650" b="1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br>
              <a:rPr lang="de-DE" sz="1650" b="1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650" b="1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Report</a:t>
            </a:r>
          </a:p>
        </p:txBody>
      </p:sp>
      <p:pic>
        <p:nvPicPr>
          <p:cNvPr id="62" name="Grafik 17">
            <a:extLst>
              <a:ext uri="{FF2B5EF4-FFF2-40B4-BE49-F238E27FC236}">
                <a16:creationId xmlns:a16="http://schemas.microsoft.com/office/drawing/2014/main" id="{B923C185-E01C-334F-8540-E8F0ACB449E6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610" y="6169614"/>
            <a:ext cx="1080000" cy="1080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25772372-665D-C740-996A-FA75230FC0AD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28916" y="8481355"/>
            <a:ext cx="2700300" cy="16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8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70FA5EC-072F-0C4A-BE14-DD29E817AE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665" y="2735129"/>
            <a:ext cx="8085080" cy="7294916"/>
          </a:xfrm>
          <a:prstGeom prst="rect">
            <a:avLst/>
          </a:prstGeom>
        </p:spPr>
      </p:pic>
      <p:grpSp>
        <p:nvGrpSpPr>
          <p:cNvPr id="10" name="Gruppieren 20">
            <a:extLst>
              <a:ext uri="{FF2B5EF4-FFF2-40B4-BE49-F238E27FC236}">
                <a16:creationId xmlns:a16="http://schemas.microsoft.com/office/drawing/2014/main" id="{18BFA971-0F0F-4446-A3E2-A91613432E4A}"/>
              </a:ext>
            </a:extLst>
          </p:cNvPr>
          <p:cNvGrpSpPr>
            <a:grpSpLocks/>
          </p:cNvGrpSpPr>
          <p:nvPr/>
        </p:nvGrpSpPr>
        <p:grpSpPr bwMode="auto">
          <a:xfrm>
            <a:off x="7466954" y="1309454"/>
            <a:ext cx="5214905" cy="1327542"/>
            <a:chOff x="4234822" y="-748416"/>
            <a:chExt cx="6866995" cy="1199862"/>
          </a:xfrm>
        </p:grpSpPr>
        <p:pic>
          <p:nvPicPr>
            <p:cNvPr id="11" name="Picture 2" descr="http://www.macrogen.com/eng/images/business/img/ngs_platforms.jpg">
              <a:extLst>
                <a:ext uri="{FF2B5EF4-FFF2-40B4-BE49-F238E27FC236}">
                  <a16:creationId xmlns:a16="http://schemas.microsoft.com/office/drawing/2014/main" id="{FAA2D9D8-033E-A746-A422-CBF932B0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5537" y="-670798"/>
              <a:ext cx="1956280" cy="1122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 descr="http://www.macrogen.com/eng/images/business/img/ngs_platforms.jpg">
              <a:extLst>
                <a:ext uri="{FF2B5EF4-FFF2-40B4-BE49-F238E27FC236}">
                  <a16:creationId xmlns:a16="http://schemas.microsoft.com/office/drawing/2014/main" id="{78BF1340-D1BD-0245-98DB-9DFC6A1EF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966" y="-669301"/>
              <a:ext cx="1410879" cy="957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 descr="http://www.macrogen.com/eng/images/business/img/ngs_platforms.jpg">
              <a:extLst>
                <a:ext uri="{FF2B5EF4-FFF2-40B4-BE49-F238E27FC236}">
                  <a16:creationId xmlns:a16="http://schemas.microsoft.com/office/drawing/2014/main" id="{2988F676-2A2D-E449-BFB7-D665FC776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4822" y="-748416"/>
              <a:ext cx="1354955" cy="1115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Pfeil nach unten 19">
            <a:extLst>
              <a:ext uri="{FF2B5EF4-FFF2-40B4-BE49-F238E27FC236}">
                <a16:creationId xmlns:a16="http://schemas.microsoft.com/office/drawing/2014/main" id="{25B58FAF-0BA6-324C-B307-C43CECC1F8D8}"/>
              </a:ext>
            </a:extLst>
          </p:cNvPr>
          <p:cNvSpPr/>
          <p:nvPr/>
        </p:nvSpPr>
        <p:spPr bwMode="auto">
          <a:xfrm>
            <a:off x="9750298" y="2513605"/>
            <a:ext cx="573440" cy="573485"/>
          </a:xfrm>
          <a:prstGeom prst="down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endParaRPr lang="de-DE" sz="2100">
              <a:solidFill>
                <a:srgbClr val="08547A"/>
              </a:solidFill>
              <a:latin typeface="Lucida Sans" panose="020B0602030504020204" pitchFamily="34" charset="77"/>
              <a:ea typeface="ヒラギノ角ゴ Pro W3" pitchFamily="48" charset="-128"/>
            </a:endParaRPr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39230021-BA21-7649-8DBD-5F71F6FF981D}"/>
              </a:ext>
            </a:extLst>
          </p:cNvPr>
          <p:cNvSpPr/>
          <p:nvPr/>
        </p:nvSpPr>
        <p:spPr bwMode="auto">
          <a:xfrm rot="1657096">
            <a:off x="11580955" y="2543609"/>
            <a:ext cx="573440" cy="573485"/>
          </a:xfrm>
          <a:prstGeom prst="down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endParaRPr lang="de-DE" sz="2100">
              <a:solidFill>
                <a:srgbClr val="08547A"/>
              </a:solidFill>
              <a:latin typeface="Lucida Sans" panose="020B0602030504020204" pitchFamily="34" charset="77"/>
              <a:ea typeface="ヒラギノ角ゴ Pro W3" pitchFamily="48" charset="-128"/>
            </a:endParaRPr>
          </a:p>
        </p:txBody>
      </p:sp>
      <p:sp>
        <p:nvSpPr>
          <p:cNvPr id="22" name="Pfeil nach unten 21">
            <a:extLst>
              <a:ext uri="{FF2B5EF4-FFF2-40B4-BE49-F238E27FC236}">
                <a16:creationId xmlns:a16="http://schemas.microsoft.com/office/drawing/2014/main" id="{7798409F-FF90-6B48-B314-7A6A0B343CE9}"/>
              </a:ext>
            </a:extLst>
          </p:cNvPr>
          <p:cNvSpPr/>
          <p:nvPr/>
        </p:nvSpPr>
        <p:spPr bwMode="auto">
          <a:xfrm rot="20260782">
            <a:off x="8050801" y="2513605"/>
            <a:ext cx="573440" cy="573485"/>
          </a:xfrm>
          <a:prstGeom prst="down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endParaRPr lang="de-DE" sz="2100">
              <a:solidFill>
                <a:srgbClr val="08547A"/>
              </a:solidFill>
              <a:latin typeface="Lucida Sans" panose="020B0602030504020204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3A541F8-C19D-C64E-A183-750174A59885}"/>
              </a:ext>
            </a:extLst>
          </p:cNvPr>
          <p:cNvSpPr txBox="1"/>
          <p:nvPr/>
        </p:nvSpPr>
        <p:spPr>
          <a:xfrm>
            <a:off x="6144568" y="7282833"/>
            <a:ext cx="2794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Interpretation and </a:t>
            </a:r>
            <a:b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report production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F8877C0-1AE7-3D40-857F-E19EF9AABC5B}"/>
              </a:ext>
            </a:extLst>
          </p:cNvPr>
          <p:cNvSpPr txBox="1"/>
          <p:nvPr/>
        </p:nvSpPr>
        <p:spPr>
          <a:xfrm>
            <a:off x="5785571" y="9047805"/>
            <a:ext cx="28312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Clinical application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D98CE35-0F80-5C4A-81FC-829208C1B0CE}"/>
              </a:ext>
            </a:extLst>
          </p:cNvPr>
          <p:cNvSpPr txBox="1"/>
          <p:nvPr/>
        </p:nvSpPr>
        <p:spPr>
          <a:xfrm>
            <a:off x="3905418" y="4277552"/>
            <a:ext cx="25106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Data production </a:t>
            </a:r>
            <a:b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and processing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26768E10-7D6D-0949-B0F1-2740F7A2F86B}"/>
              </a:ext>
            </a:extLst>
          </p:cNvPr>
          <p:cNvSpPr txBox="1">
            <a:spLocks/>
          </p:cNvSpPr>
          <p:nvPr/>
        </p:nvSpPr>
        <p:spPr>
          <a:xfrm>
            <a:off x="3095625" y="0"/>
            <a:ext cx="12906375" cy="1593057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Lucida Sans Unicode" charset="0"/>
                <a:ea typeface="Lucida Sans Unicode" charset="0"/>
                <a:cs typeface="Lucida Sans Unicode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9pPr>
          </a:lstStyle>
          <a:p>
            <a:pPr defTabSz="1371600">
              <a:buClrTx/>
              <a:defRPr/>
            </a:pPr>
            <a:r>
              <a:rPr lang="en-US" sz="3600" dirty="0">
                <a:solidFill>
                  <a:srgbClr val="08547A"/>
                </a:solidFill>
                <a:latin typeface="Bitter" panose="02000000000000000000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interpretation and reporting bottleneck</a:t>
            </a:r>
          </a:p>
        </p:txBody>
      </p:sp>
    </p:spTree>
    <p:extLst>
      <p:ext uri="{BB962C8B-B14F-4D97-AF65-F5344CB8AC3E}">
        <p14:creationId xmlns:p14="http://schemas.microsoft.com/office/powerpoint/2010/main" val="3450523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nhaltsplatzhalter 2">
            <a:extLst>
              <a:ext uri="{FF2B5EF4-FFF2-40B4-BE49-F238E27FC236}">
                <a16:creationId xmlns:a16="http://schemas.microsoft.com/office/drawing/2014/main" id="{22C3D750-EB7E-6C49-94DA-1FF0F0A4B50C}"/>
              </a:ext>
            </a:extLst>
          </p:cNvPr>
          <p:cNvSpPr txBox="1">
            <a:spLocks/>
          </p:cNvSpPr>
          <p:nvPr/>
        </p:nvSpPr>
        <p:spPr>
          <a:xfrm>
            <a:off x="2717007" y="2119164"/>
            <a:ext cx="12258675" cy="7722858"/>
          </a:xfrm>
          <a:prstGeom prst="rect">
            <a:avLst/>
          </a:prstGeom>
        </p:spPr>
        <p:txBody>
          <a:bodyPr/>
          <a:lstStyle>
            <a:lvl1pPr marL="265113" indent="-26511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F9EAD"/>
              </a:buClr>
              <a:buSzPct val="120000"/>
              <a:buFont typeface="Symbol" pitchFamily="18" charset="2"/>
              <a:buChar char="·"/>
              <a:defRPr sz="1500">
                <a:solidFill>
                  <a:srgbClr val="333333"/>
                </a:solidFill>
                <a:latin typeface="Lucida Sans Unicode" charset="0"/>
                <a:ea typeface="Lucida Sans Unicode" charset="0"/>
                <a:cs typeface="Lucida Sans Unicode" charset="0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F9EAD"/>
              </a:buClr>
              <a:buFont typeface="Symbol" pitchFamily="18" charset="2"/>
              <a:buChar char="·"/>
              <a:defRPr sz="1500">
                <a:solidFill>
                  <a:srgbClr val="333333"/>
                </a:solidFill>
                <a:latin typeface="Lucida Sans Unicode" charset="0"/>
                <a:ea typeface="Lucida Sans Unicode" charset="0"/>
                <a:cs typeface="Lucida Sans Unicode" charset="0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F9EAD"/>
              </a:buClr>
              <a:buFont typeface="Symbol" pitchFamily="18" charset="2"/>
              <a:buChar char="·"/>
              <a:defRPr sz="1500">
                <a:solidFill>
                  <a:srgbClr val="333333"/>
                </a:solidFill>
                <a:latin typeface="Lucida Sans Unicode" charset="0"/>
                <a:ea typeface="Lucida Sans Unicode" charset="0"/>
                <a:cs typeface="Lucida Sans Unicode" charset="0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F9EAD"/>
              </a:buClr>
              <a:buFont typeface="Symbol" pitchFamily="18" charset="2"/>
              <a:buChar char="·"/>
              <a:defRPr sz="1500">
                <a:solidFill>
                  <a:srgbClr val="333333"/>
                </a:solidFill>
                <a:latin typeface="Lucida Sans Unicode" charset="0"/>
                <a:ea typeface="Lucida Sans Unicode" charset="0"/>
                <a:cs typeface="Lucida Sans Unicode" charset="0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F9EAD"/>
              </a:buClr>
              <a:buFont typeface="Symbol" pitchFamily="18" charset="2"/>
              <a:buChar char="·"/>
              <a:defRPr sz="1500">
                <a:solidFill>
                  <a:srgbClr val="333333"/>
                </a:solidFill>
                <a:latin typeface="Lucida Sans Unicode" charset="0"/>
                <a:ea typeface="Lucida Sans Unicode" charset="0"/>
                <a:cs typeface="Lucida Sans Unicode" charset="0"/>
              </a:defRPr>
            </a:lvl5pPr>
            <a:lvl6pPr marL="25146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F9EAD"/>
              </a:buClr>
              <a:buFont typeface="Symbol" pitchFamily="48" charset="2"/>
              <a:buChar char="·"/>
              <a:defRPr sz="1500">
                <a:solidFill>
                  <a:srgbClr val="333333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F9EAD"/>
              </a:buClr>
              <a:buFont typeface="Symbol" pitchFamily="48" charset="2"/>
              <a:buChar char="·"/>
              <a:defRPr sz="1500">
                <a:solidFill>
                  <a:srgbClr val="333333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F9EAD"/>
              </a:buClr>
              <a:buFont typeface="Symbol" pitchFamily="48" charset="2"/>
              <a:buChar char="·"/>
              <a:defRPr sz="1500">
                <a:solidFill>
                  <a:srgbClr val="333333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F9EAD"/>
              </a:buClr>
              <a:buFont typeface="Symbol" pitchFamily="48" charset="2"/>
              <a:buChar char="·"/>
              <a:defRPr sz="1500">
                <a:solidFill>
                  <a:srgbClr val="333333"/>
                </a:solidFill>
                <a:latin typeface="+mn-lt"/>
                <a:ea typeface="+mn-ea"/>
              </a:defRPr>
            </a:lvl9pPr>
          </a:lstStyle>
          <a:p>
            <a:pPr marL="16670" indent="-16670">
              <a:spcBef>
                <a:spcPct val="0"/>
              </a:spcBef>
              <a:buNone/>
            </a:pPr>
            <a:r>
              <a:rPr lang="en-US" sz="30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Comprehensive workflow solution </a:t>
            </a:r>
            <a:br>
              <a:rPr lang="en-US" sz="30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</a:br>
            <a:r>
              <a:rPr lang="en-US" sz="30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for Pharmacogenomic Diagnostics</a:t>
            </a:r>
            <a:br>
              <a:rPr lang="en-US" sz="135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</a:br>
            <a:endParaRPr lang="en-US" sz="1350" dirty="0">
              <a:solidFill>
                <a:srgbClr val="08547A"/>
              </a:solidFill>
              <a:latin typeface="Montserrat" pitchFamily="2" charset="77"/>
              <a:cs typeface="Lucida Sans Unicode" pitchFamily="34" charset="0"/>
            </a:endParaRPr>
          </a:p>
          <a:p>
            <a:pPr marL="16670" indent="-16670">
              <a:spcBef>
                <a:spcPct val="0"/>
              </a:spcBef>
              <a:buNone/>
            </a:pPr>
            <a:r>
              <a:rPr lang="en-US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Features:</a:t>
            </a:r>
          </a:p>
          <a:p>
            <a:pPr>
              <a:spcBef>
                <a:spcPct val="0"/>
              </a:spcBef>
            </a:pPr>
            <a:endParaRPr lang="en-US" sz="2100" dirty="0">
              <a:solidFill>
                <a:srgbClr val="08547A"/>
              </a:solidFill>
              <a:latin typeface="Montserrat" pitchFamily="2" charset="77"/>
              <a:cs typeface="Lucida Sans Unicode" pitchFamily="34" charset="0"/>
            </a:endParaRPr>
          </a:p>
          <a:p>
            <a:pPr>
              <a:spcBef>
                <a:spcPct val="0"/>
              </a:spcBef>
            </a:pPr>
            <a:r>
              <a:rPr lang="en-US" sz="2100" u="sng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Diagnostic Report Module </a:t>
            </a:r>
          </a:p>
          <a:p>
            <a:pPr lvl="1">
              <a:spcBef>
                <a:spcPct val="0"/>
              </a:spcBef>
            </a:pPr>
            <a:r>
              <a:rPr lang="en-US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Includes ready-to-use content, provided by The Royal Dutch Pharmacists Association - validated and used in the European U-</a:t>
            </a:r>
            <a:r>
              <a:rPr lang="en-US" sz="2100" dirty="0" err="1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PGx</a:t>
            </a:r>
            <a:r>
              <a:rPr lang="en-US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 project (</a:t>
            </a:r>
            <a:r>
              <a:rPr lang="en-US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  <a:hlinkClick r:id="rId2"/>
              </a:rPr>
              <a:t>http://upgx.eu/)</a:t>
            </a:r>
            <a:endParaRPr lang="en-US" sz="2100" dirty="0">
              <a:solidFill>
                <a:srgbClr val="08547A"/>
              </a:solidFill>
              <a:latin typeface="Montserrat" pitchFamily="2" charset="77"/>
              <a:cs typeface="Lucida Sans Unicode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Allows automated production of </a:t>
            </a:r>
            <a:r>
              <a:rPr lang="en-US" sz="2100" dirty="0" err="1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PGx</a:t>
            </a:r>
            <a:r>
              <a:rPr lang="en-US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 reports including validated dosing recommendations</a:t>
            </a:r>
          </a:p>
          <a:p>
            <a:pPr>
              <a:spcBef>
                <a:spcPct val="0"/>
              </a:spcBef>
            </a:pPr>
            <a:endParaRPr lang="en-US" sz="2100" u="sng" dirty="0">
              <a:solidFill>
                <a:srgbClr val="08547A"/>
              </a:solidFill>
              <a:latin typeface="Montserrat" pitchFamily="2" charset="77"/>
              <a:cs typeface="Lucida Sans Unicode" pitchFamily="34" charset="0"/>
            </a:endParaRPr>
          </a:p>
          <a:p>
            <a:pPr>
              <a:spcBef>
                <a:spcPct val="0"/>
              </a:spcBef>
            </a:pPr>
            <a:r>
              <a:rPr lang="en-US" sz="2100" u="sng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Report Layout Engine </a:t>
            </a:r>
          </a:p>
          <a:p>
            <a:pPr lvl="1">
              <a:spcBef>
                <a:spcPct val="0"/>
              </a:spcBef>
            </a:pPr>
            <a:r>
              <a:rPr lang="en-US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Provides complete reports in ODT or PDF format based on client´s templates</a:t>
            </a:r>
          </a:p>
          <a:p>
            <a:pPr>
              <a:spcBef>
                <a:spcPct val="0"/>
              </a:spcBef>
            </a:pPr>
            <a:endParaRPr lang="en-US" sz="2100" dirty="0">
              <a:solidFill>
                <a:srgbClr val="08547A"/>
              </a:solidFill>
              <a:latin typeface="Montserrat" pitchFamily="2" charset="77"/>
              <a:cs typeface="Lucida Sans Unicode" pitchFamily="34" charset="0"/>
            </a:endParaRPr>
          </a:p>
          <a:p>
            <a:pPr>
              <a:spcBef>
                <a:spcPct val="0"/>
              </a:spcBef>
            </a:pPr>
            <a:r>
              <a:rPr lang="en-US" sz="2100" u="sng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Delivery Module</a:t>
            </a:r>
          </a:p>
          <a:p>
            <a:pPr lvl="1">
              <a:spcBef>
                <a:spcPct val="0"/>
              </a:spcBef>
            </a:pPr>
            <a:r>
              <a:rPr lang="en-US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Allows labs to provide results through digital channels</a:t>
            </a:r>
          </a:p>
          <a:p>
            <a:pPr lvl="1">
              <a:spcBef>
                <a:spcPct val="0"/>
              </a:spcBef>
            </a:pPr>
            <a:r>
              <a:rPr lang="en-US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Branded web-portal, mobile app and / or Medication Safety Pass with barcode</a:t>
            </a:r>
          </a:p>
          <a:p>
            <a:pPr>
              <a:spcBef>
                <a:spcPct val="0"/>
              </a:spcBef>
            </a:pPr>
            <a:endParaRPr lang="en-US" sz="2100" dirty="0">
              <a:solidFill>
                <a:srgbClr val="08547A"/>
              </a:solidFill>
              <a:latin typeface="Montserrat" pitchFamily="2" charset="77"/>
              <a:cs typeface="Lucida Sans Unicode" pitchFamily="34" charset="0"/>
            </a:endParaRPr>
          </a:p>
          <a:p>
            <a:pPr>
              <a:spcBef>
                <a:spcPct val="0"/>
              </a:spcBef>
            </a:pPr>
            <a:r>
              <a:rPr lang="en-US" sz="2100" dirty="0">
                <a:solidFill>
                  <a:srgbClr val="08547A"/>
                </a:solidFill>
                <a:latin typeface="Montserrat" pitchFamily="2" charset="77"/>
                <a:cs typeface="Lucida Sans Unicode" pitchFamily="34" charset="0"/>
              </a:rPr>
              <a:t>Direct interfaces to genotyping platforms, LIMS, HIS, etc.</a:t>
            </a:r>
          </a:p>
          <a:p>
            <a:pPr marL="16670" indent="-16670">
              <a:spcBef>
                <a:spcPct val="0"/>
              </a:spcBef>
              <a:buNone/>
            </a:pPr>
            <a:endParaRPr lang="en-US" sz="2100" b="1" dirty="0">
              <a:solidFill>
                <a:srgbClr val="08547A"/>
              </a:solidFill>
              <a:latin typeface="Lucida Sans" panose="020B0602030504020204" pitchFamily="34" charset="77"/>
              <a:cs typeface="Lucida Sans Unicode" pitchFamily="34" charset="0"/>
            </a:endParaRPr>
          </a:p>
          <a:p>
            <a:pPr marL="16670" indent="-16670">
              <a:spcBef>
                <a:spcPct val="0"/>
              </a:spcBef>
              <a:buNone/>
            </a:pPr>
            <a:endParaRPr lang="en-US" sz="1575" b="1" dirty="0">
              <a:solidFill>
                <a:srgbClr val="08547A"/>
              </a:solidFill>
              <a:latin typeface="Lucida Sans" panose="020B0602030504020204" pitchFamily="34" charset="77"/>
              <a:cs typeface="Lucida Sans Unicode" pitchFamily="34" charset="0"/>
            </a:endParaRPr>
          </a:p>
          <a:p>
            <a:pPr marL="16670" indent="-16670">
              <a:spcBef>
                <a:spcPct val="0"/>
              </a:spcBef>
              <a:buNone/>
            </a:pPr>
            <a:endParaRPr lang="en-US" sz="1650" b="1" dirty="0">
              <a:solidFill>
                <a:srgbClr val="08547A"/>
              </a:solidFill>
              <a:latin typeface="Lucida Sans" panose="020B0602030504020204" pitchFamily="34" charset="77"/>
              <a:cs typeface="Lucida Sans Unicode" pitchFamily="34" charset="0"/>
            </a:endParaRPr>
          </a:p>
        </p:txBody>
      </p:sp>
      <p:sp>
        <p:nvSpPr>
          <p:cNvPr id="71" name="Abgerundetes Rechteck 70">
            <a:extLst>
              <a:ext uri="{FF2B5EF4-FFF2-40B4-BE49-F238E27FC236}">
                <a16:creationId xmlns:a16="http://schemas.microsoft.com/office/drawing/2014/main" id="{B64EF385-73A0-564A-BD44-6CE75DAE4F74}"/>
              </a:ext>
            </a:extLst>
          </p:cNvPr>
          <p:cNvSpPr/>
          <p:nvPr/>
        </p:nvSpPr>
        <p:spPr bwMode="auto">
          <a:xfrm>
            <a:off x="11034210" y="1599135"/>
            <a:ext cx="3402378" cy="1392483"/>
          </a:xfrm>
          <a:prstGeom prst="round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rPr>
              <a:t>Turn-key, </a:t>
            </a:r>
            <a:br>
              <a:rPr lang="en-US" sz="2100" dirty="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rPr>
            </a:br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rPr>
              <a:t>end-to-end solution </a:t>
            </a:r>
            <a:br>
              <a:rPr lang="en-US" sz="2100" dirty="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rPr>
            </a:br>
            <a:r>
              <a:rPr lang="en-US" sz="2100" dirty="0">
                <a:solidFill>
                  <a:srgbClr val="08547A"/>
                </a:solidFill>
                <a:latin typeface="Montserrat" pitchFamily="2" charset="77"/>
                <a:ea typeface="ヒラギノ角ゴ Pro W3" pitchFamily="48" charset="-128"/>
              </a:rPr>
              <a:t>for PGx</a:t>
            </a:r>
          </a:p>
        </p:txBody>
      </p:sp>
      <p:pic>
        <p:nvPicPr>
          <p:cNvPr id="7" name="Bild 1">
            <a:extLst>
              <a:ext uri="{FF2B5EF4-FFF2-40B4-BE49-F238E27FC236}">
                <a16:creationId xmlns:a16="http://schemas.microsoft.com/office/drawing/2014/main" id="{9891AF22-F337-AA46-A72C-07A2E54DF0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5503" y="245339"/>
            <a:ext cx="1495784" cy="149578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1299598A-34B1-CD4F-97C5-A1B54EF74FC9}"/>
              </a:ext>
            </a:extLst>
          </p:cNvPr>
          <p:cNvSpPr txBox="1">
            <a:spLocks/>
          </p:cNvSpPr>
          <p:nvPr/>
        </p:nvSpPr>
        <p:spPr bwMode="auto">
          <a:xfrm>
            <a:off x="3393395" y="6078"/>
            <a:ext cx="10256045" cy="159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3600" dirty="0">
                <a:solidFill>
                  <a:srgbClr val="08547A"/>
                </a:solidFill>
                <a:latin typeface="Bitter" panose="02000000000000000000" pitchFamily="2" charset="77"/>
                <a:ea typeface="+mj-ea"/>
                <a:cs typeface="Lucida Sans Unicode" panose="020B0602030504020204" pitchFamily="34" charset="0"/>
              </a:rPr>
              <a:t>         </a:t>
            </a:r>
            <a:r>
              <a:rPr lang="en-US" sz="3600" dirty="0">
                <a:solidFill>
                  <a:srgbClr val="08547A"/>
                </a:solidFill>
                <a:latin typeface="Bitter" panose="02000000000000000000" pitchFamily="2" charset="77"/>
                <a:ea typeface="Helvetica Neue Medium" panose="02000503000000020004" pitchFamily="2" charset="0"/>
                <a:cs typeface="Lucida Sans Unicode" panose="020B0602030504020204" pitchFamily="34" charset="0"/>
              </a:rPr>
              <a:t>GIMS.pharma</a:t>
            </a:r>
          </a:p>
        </p:txBody>
      </p:sp>
    </p:spTree>
    <p:extLst>
      <p:ext uri="{BB962C8B-B14F-4D97-AF65-F5344CB8AC3E}">
        <p14:creationId xmlns:p14="http://schemas.microsoft.com/office/powerpoint/2010/main" val="3614177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7109318" y="3049773"/>
            <a:ext cx="7657353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7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Standardized DX report production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efficient management of clinical content</a:t>
            </a:r>
            <a:endParaRPr lang="de-DE" sz="2400" dirty="0">
              <a:solidFill>
                <a:srgbClr val="08547A"/>
              </a:solidFill>
              <a:latin typeface="Montserrat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28625" indent="-428625">
              <a:buFont typeface="Arial" charset="0"/>
              <a:buChar char="•"/>
            </a:pPr>
            <a: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automated production of diagnostic reports</a:t>
            </a:r>
            <a:endParaRPr lang="en-US" sz="2700" dirty="0">
              <a:solidFill>
                <a:srgbClr val="08547A"/>
              </a:solidFill>
              <a:latin typeface="Montserrat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195117" y="5210012"/>
            <a:ext cx="940775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  <a:defRPr/>
            </a:pPr>
            <a:r>
              <a:rPr lang="en-US" sz="27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Smart and secure access to results and insights</a:t>
            </a:r>
          </a:p>
          <a:p>
            <a:pPr marL="428625" indent="-428625">
              <a:buFont typeface="Arial" charset="0"/>
              <a:buChar char="•"/>
              <a:defRPr/>
            </a:pPr>
            <a: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delivery and clinically functional presentation </a:t>
            </a:r>
            <a:b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of results via web-based applications</a:t>
            </a:r>
            <a:endParaRPr lang="de-DE" sz="2400" dirty="0">
              <a:solidFill>
                <a:srgbClr val="08547A"/>
              </a:solidFill>
              <a:latin typeface="Montserrat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4800192" y="3575894"/>
            <a:ext cx="23040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GIMS.DRM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4800192" y="5716102"/>
            <a:ext cx="20329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GIMS.DM</a:t>
            </a:r>
          </a:p>
        </p:txBody>
      </p:sp>
      <p:sp>
        <p:nvSpPr>
          <p:cNvPr id="32" name="Textfeld 4"/>
          <p:cNvSpPr txBox="1">
            <a:spLocks noChangeArrowheads="1"/>
          </p:cNvSpPr>
          <p:nvPr/>
        </p:nvSpPr>
        <p:spPr bwMode="auto">
          <a:xfrm>
            <a:off x="12572522" y="4377367"/>
            <a:ext cx="1750800" cy="76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75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certified as</a:t>
            </a:r>
            <a:br>
              <a:rPr lang="en-US" sz="1575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575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medical device </a:t>
            </a:r>
          </a:p>
          <a:p>
            <a:endParaRPr lang="de-DE" sz="1200" dirty="0">
              <a:solidFill>
                <a:srgbClr val="08547A"/>
              </a:solidFill>
              <a:latin typeface="Montserrat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20377" y="4455884"/>
            <a:ext cx="540060" cy="40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Grafik 25" descr="bio_Logo_GIMS-4c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808" y="727514"/>
            <a:ext cx="2294601" cy="1866318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EC1D0C13-3E19-5E46-A401-D04088A9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72448" y="3109346"/>
            <a:ext cx="1506600" cy="15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915B219B-012B-BF44-9401-409DFECB6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66880" y="5254649"/>
            <a:ext cx="1506600" cy="15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197ABEB4-A38D-E542-9D73-0A8A34C5329F}"/>
              </a:ext>
            </a:extLst>
          </p:cNvPr>
          <p:cNvSpPr txBox="1"/>
          <p:nvPr/>
        </p:nvSpPr>
        <p:spPr>
          <a:xfrm>
            <a:off x="4839557" y="2082427"/>
            <a:ext cx="1856598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Modules</a:t>
            </a:r>
          </a:p>
        </p:txBody>
      </p:sp>
      <p:sp>
        <p:nvSpPr>
          <p:cNvPr id="39" name="Rechteck 38"/>
          <p:cNvSpPr/>
          <p:nvPr/>
        </p:nvSpPr>
        <p:spPr>
          <a:xfrm>
            <a:off x="7109318" y="7321035"/>
            <a:ext cx="8684148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7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Curation of decisions for interpretations</a:t>
            </a:r>
          </a:p>
          <a:p>
            <a:pPr marL="428625" indent="-428625">
              <a:buFont typeface="Arial" charset="0"/>
              <a:buChar char="•"/>
            </a:pPr>
            <a: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structured documentation of variant annotation</a:t>
            </a:r>
          </a:p>
          <a:p>
            <a:pPr marL="428625" indent="-428625">
              <a:buFont typeface="Arial" charset="0"/>
              <a:buChar char="•"/>
            </a:pPr>
            <a: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sharing of arguments, decisions, clinical insights </a:t>
            </a:r>
            <a:b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400" dirty="0">
                <a:solidFill>
                  <a:srgbClr val="08547A"/>
                </a:solidFill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and other report content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4800191" y="7849603"/>
            <a:ext cx="23631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GIMS.KMM</a:t>
            </a:r>
          </a:p>
        </p:txBody>
      </p:sp>
      <p:pic>
        <p:nvPicPr>
          <p:cNvPr id="41" name="Grafik 13">
            <a:extLst>
              <a:ext uri="{FF2B5EF4-FFF2-40B4-BE49-F238E27FC236}">
                <a16:creationId xmlns:a16="http://schemas.microsoft.com/office/drawing/2014/main" id="{F50C922C-C7D8-DB4C-80C6-61366CDAE5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448" y="7434614"/>
            <a:ext cx="1506600" cy="15066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8A9E3AF-2FA7-FB40-957E-98550738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00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3C2F3-F50C-554F-97EA-E818E1946C1A}"/>
              </a:ext>
            </a:extLst>
          </p:cNvPr>
          <p:cNvSpPr txBox="1">
            <a:spLocks/>
          </p:cNvSpPr>
          <p:nvPr/>
        </p:nvSpPr>
        <p:spPr>
          <a:xfrm>
            <a:off x="1269506" y="1751971"/>
            <a:ext cx="8257049" cy="7219676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Lucida Sans Unicode" charset="0"/>
                <a:ea typeface="Lucida Sans Unicode" charset="0"/>
                <a:cs typeface="Lucida Sans Unicode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  <a:cs typeface="Osaka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Osaka" pitchFamily="48" charset="-128"/>
              </a:defRPr>
            </a:lvl9pPr>
          </a:lstStyle>
          <a:p>
            <a:endParaRPr lang="en-US" sz="2000" dirty="0">
              <a:latin typeface="Lucida Sans" panose="020B0602030504020204" pitchFamily="34" charset="77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de-DE" sz="2800" b="1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We</a:t>
            </a:r>
            <a:r>
              <a:rPr lang="de-DE" sz="2800" b="1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b="1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are</a:t>
            </a:r>
            <a:endParaRPr lang="de-DE" sz="2800" b="1" dirty="0">
              <a:solidFill>
                <a:srgbClr val="08547A"/>
              </a:solidFill>
              <a:latin typeface="Montserrat" pitchFamily="2" charset="77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30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highly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qualified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team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players</a:t>
            </a:r>
            <a:b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with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background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in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Software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Bioinformatics</a:t>
            </a:r>
            <a:endParaRPr lang="de-DE" sz="2800" dirty="0">
              <a:solidFill>
                <a:srgbClr val="08547A"/>
              </a:solidFill>
              <a:latin typeface="Montserrat" pitchFamily="2" charset="77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Human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Genetics</a:t>
            </a:r>
            <a:endParaRPr lang="de-DE" sz="2800" b="1" dirty="0">
              <a:solidFill>
                <a:srgbClr val="08547A"/>
              </a:solidFill>
              <a:latin typeface="Montserrat" pitchFamily="2" charset="77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de-DE" sz="2800" b="1" dirty="0">
              <a:solidFill>
                <a:srgbClr val="08547A"/>
              </a:solidFill>
              <a:latin typeface="Montserrat" pitchFamily="2" charset="77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de-DE" sz="2800" b="1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Our</a:t>
            </a:r>
            <a:r>
              <a:rPr lang="de-DE" sz="2800" b="1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b="1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offer</a:t>
            </a:r>
            <a:endParaRPr lang="de-DE" sz="2800" b="1" dirty="0">
              <a:solidFill>
                <a:srgbClr val="08547A"/>
              </a:solidFill>
              <a:latin typeface="Montserrat" pitchFamily="2" charset="77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Innovative IT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solutions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supporting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genetic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labs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in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translating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genetic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test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results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into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clinical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recommendations</a:t>
            </a:r>
            <a:endParaRPr lang="de-DE" sz="2800" dirty="0">
              <a:solidFill>
                <a:srgbClr val="08547A"/>
              </a:solidFill>
              <a:latin typeface="Montserrat" pitchFamily="2" charset="77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de-DE" sz="2800" b="1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Our</a:t>
            </a:r>
            <a:r>
              <a:rPr lang="de-DE" sz="2800" b="1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Mission</a:t>
            </a:r>
          </a:p>
          <a:p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Support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and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drive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the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adoption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of</a:t>
            </a:r>
            <a:endParaRPr lang="de-DE" sz="2800" dirty="0">
              <a:solidFill>
                <a:srgbClr val="08547A"/>
              </a:solidFill>
              <a:latin typeface="Montserrat" pitchFamily="2" charset="77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human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genetic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diagnostics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into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clinical</a:t>
            </a:r>
            <a:r>
              <a:rPr lang="de-DE" sz="2800" dirty="0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2800" dirty="0" err="1">
                <a:solidFill>
                  <a:srgbClr val="08547A"/>
                </a:solidFill>
                <a:latin typeface="Montserrat" pitchFamily="2" charset="77"/>
                <a:ea typeface="Helvetica Neue Medium" panose="02000503000000020004" pitchFamily="2" charset="0"/>
                <a:cs typeface="Helvetica Neue Medium" panose="02000503000000020004" pitchFamily="2" charset="0"/>
              </a:rPr>
              <a:t>practice</a:t>
            </a:r>
            <a:endParaRPr lang="de-DE" sz="2800" dirty="0">
              <a:solidFill>
                <a:srgbClr val="08547A"/>
              </a:solidFill>
              <a:latin typeface="Montserrat" pitchFamily="2" charset="77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31CD44-9C5B-C947-8B69-A8BDC32A0C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334" y="931032"/>
            <a:ext cx="5448867" cy="33065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8BB9B7-3EC7-B643-93C6-552B021C3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5414" b="4107"/>
          <a:stretch/>
        </p:blipFill>
        <p:spPr>
          <a:xfrm>
            <a:off x="9842589" y="4765459"/>
            <a:ext cx="5613612" cy="420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52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8E792-E6E7-0F41-8F23-D053303D0507}"/>
              </a:ext>
            </a:extLst>
          </p:cNvPr>
          <p:cNvSpPr txBox="1">
            <a:spLocks/>
          </p:cNvSpPr>
          <p:nvPr/>
        </p:nvSpPr>
        <p:spPr bwMode="auto">
          <a:xfrm>
            <a:off x="3041323" y="12930"/>
            <a:ext cx="10256045" cy="159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3600" dirty="0">
                <a:solidFill>
                  <a:srgbClr val="08547A"/>
                </a:solidFill>
                <a:latin typeface="Lucida Sans Unicode" panose="020B0602030504020204" pitchFamily="34" charset="0"/>
                <a:ea typeface="+mj-ea"/>
                <a:cs typeface="Lucida Sans Unicode" panose="020B0602030504020204" pitchFamily="34" charset="0"/>
              </a:rPr>
              <a:t>         </a:t>
            </a:r>
            <a:r>
              <a:rPr lang="en-US" sz="3600" dirty="0">
                <a:solidFill>
                  <a:srgbClr val="08547A"/>
                </a:solidFill>
                <a:latin typeface="Lucida Sans Unicode" panose="020B0602030504020204" pitchFamily="34" charset="0"/>
                <a:ea typeface="Helvetica Neue Medium" panose="02000503000000020004" pitchFamily="2" charset="0"/>
                <a:cs typeface="Lucida Sans Unicode" panose="020B0602030504020204" pitchFamily="34" charset="0"/>
              </a:rPr>
              <a:t>Genetic Health Record</a:t>
            </a:r>
          </a:p>
        </p:txBody>
      </p:sp>
      <p:pic>
        <p:nvPicPr>
          <p:cNvPr id="3" name="Bild 1">
            <a:extLst>
              <a:ext uri="{FF2B5EF4-FFF2-40B4-BE49-F238E27FC236}">
                <a16:creationId xmlns:a16="http://schemas.microsoft.com/office/drawing/2014/main" id="{AC68FF39-A087-684B-AFFE-A90F1F8192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5503" y="245339"/>
            <a:ext cx="1495784" cy="1495784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5E118BA-A400-DE45-A7AB-7312D18BD0B0}"/>
              </a:ext>
            </a:extLst>
          </p:cNvPr>
          <p:cNvGrpSpPr/>
          <p:nvPr/>
        </p:nvGrpSpPr>
        <p:grpSpPr>
          <a:xfrm>
            <a:off x="2645502" y="2136045"/>
            <a:ext cx="12960228" cy="7671162"/>
            <a:chOff x="239668" y="1424030"/>
            <a:chExt cx="8640152" cy="5114108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D2675BA-5B9D-A549-A4D8-0FDC93672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668" y="1424030"/>
              <a:ext cx="8640152" cy="5114108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222EDB0-6B95-8949-92B0-FDD3FC329208}"/>
                </a:ext>
              </a:extLst>
            </p:cNvPr>
            <p:cNvSpPr/>
            <p:nvPr/>
          </p:nvSpPr>
          <p:spPr bwMode="auto">
            <a:xfrm>
              <a:off x="239668" y="1424030"/>
              <a:ext cx="1452012" cy="720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135000" tIns="70200" rIns="135000" bIns="70200" rtlCol="0" anchor="ctr">
              <a:noAutofit/>
            </a:bodyPr>
            <a:lstStyle/>
            <a:p>
              <a:pPr algn="ctr" eaLnBrk="0" hangingPunct="0"/>
              <a:endParaRPr lang="de-DE" sz="2100">
                <a:solidFill>
                  <a:srgbClr val="08547A"/>
                </a:solidFill>
                <a:latin typeface="Arial" charset="0"/>
                <a:ea typeface="ヒラギノ角ゴ Pro W3" pitchFamily="48" charset="-128"/>
                <a:cs typeface="Arial" pitchFamily="34" charset="0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9D210C7-37C0-A644-A736-0EDDA4D91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544" y="1514120"/>
              <a:ext cx="924273" cy="572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721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8E792-E6E7-0F41-8F23-D053303D0507}"/>
              </a:ext>
            </a:extLst>
          </p:cNvPr>
          <p:cNvSpPr txBox="1">
            <a:spLocks/>
          </p:cNvSpPr>
          <p:nvPr/>
        </p:nvSpPr>
        <p:spPr bwMode="auto">
          <a:xfrm>
            <a:off x="3041323" y="12930"/>
            <a:ext cx="10256045" cy="159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3600" dirty="0">
                <a:solidFill>
                  <a:srgbClr val="08547A"/>
                </a:solidFill>
                <a:latin typeface="Lucida Sans Unicode" panose="020B0602030504020204" pitchFamily="34" charset="0"/>
                <a:ea typeface="+mj-ea"/>
                <a:cs typeface="Lucida Sans Unicode" panose="020B0602030504020204" pitchFamily="34" charset="0"/>
              </a:rPr>
              <a:t>         </a:t>
            </a:r>
            <a:r>
              <a:rPr lang="en-US" sz="3600" dirty="0">
                <a:solidFill>
                  <a:srgbClr val="08547A"/>
                </a:solidFill>
                <a:latin typeface="Lucida Sans Unicode" panose="020B0602030504020204" pitchFamily="34" charset="0"/>
                <a:ea typeface="Helvetica Neue Medium" panose="02000503000000020004" pitchFamily="2" charset="0"/>
                <a:cs typeface="Lucida Sans Unicode" panose="020B0602030504020204" pitchFamily="34" charset="0"/>
              </a:rPr>
              <a:t>Genetic Health Record</a:t>
            </a:r>
          </a:p>
        </p:txBody>
      </p:sp>
      <p:pic>
        <p:nvPicPr>
          <p:cNvPr id="3" name="Bild 1">
            <a:extLst>
              <a:ext uri="{FF2B5EF4-FFF2-40B4-BE49-F238E27FC236}">
                <a16:creationId xmlns:a16="http://schemas.microsoft.com/office/drawing/2014/main" id="{AC68FF39-A087-684B-AFFE-A90F1F8192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5503" y="245339"/>
            <a:ext cx="1495784" cy="14957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2675BA-5B9D-A549-A4D8-0FDC93672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5502" y="2115020"/>
            <a:ext cx="12960228" cy="771321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7DF6155-53D6-114F-90FA-BD8337F44ED8}"/>
              </a:ext>
            </a:extLst>
          </p:cNvPr>
          <p:cNvSpPr/>
          <p:nvPr/>
        </p:nvSpPr>
        <p:spPr bwMode="auto">
          <a:xfrm>
            <a:off x="2645502" y="2136045"/>
            <a:ext cx="2178018" cy="1080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endParaRPr lang="de-DE" sz="2100">
              <a:solidFill>
                <a:srgbClr val="08547A"/>
              </a:solidFill>
              <a:latin typeface="Arial" charset="0"/>
              <a:ea typeface="ヒラギノ角ゴ Pro W3" pitchFamily="48" charset="-128"/>
              <a:cs typeface="Arial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A17CE0-332E-7D4A-9756-E7828CA819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317" y="2271180"/>
            <a:ext cx="1386410" cy="8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3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8E792-E6E7-0F41-8F23-D053303D0507}"/>
              </a:ext>
            </a:extLst>
          </p:cNvPr>
          <p:cNvSpPr txBox="1">
            <a:spLocks/>
          </p:cNvSpPr>
          <p:nvPr/>
        </p:nvSpPr>
        <p:spPr bwMode="auto">
          <a:xfrm>
            <a:off x="3041323" y="12930"/>
            <a:ext cx="10256045" cy="159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3600" dirty="0">
                <a:solidFill>
                  <a:srgbClr val="08547A"/>
                </a:solidFill>
                <a:latin typeface="Lucida Sans Unicode" panose="020B0602030504020204" pitchFamily="34" charset="0"/>
                <a:ea typeface="+mj-ea"/>
                <a:cs typeface="Lucida Sans Unicode" panose="020B0602030504020204" pitchFamily="34" charset="0"/>
              </a:rPr>
              <a:t>         </a:t>
            </a:r>
            <a:r>
              <a:rPr lang="en-US" sz="3600" dirty="0">
                <a:solidFill>
                  <a:srgbClr val="08547A"/>
                </a:solidFill>
                <a:latin typeface="Lucida Sans Unicode" panose="020B0602030504020204" pitchFamily="34" charset="0"/>
                <a:ea typeface="Helvetica Neue Medium" panose="02000503000000020004" pitchFamily="2" charset="0"/>
                <a:cs typeface="Lucida Sans Unicode" panose="020B0602030504020204" pitchFamily="34" charset="0"/>
              </a:rPr>
              <a:t>Genetic Health Record</a:t>
            </a:r>
          </a:p>
        </p:txBody>
      </p:sp>
      <p:pic>
        <p:nvPicPr>
          <p:cNvPr id="3" name="Bild 1">
            <a:extLst>
              <a:ext uri="{FF2B5EF4-FFF2-40B4-BE49-F238E27FC236}">
                <a16:creationId xmlns:a16="http://schemas.microsoft.com/office/drawing/2014/main" id="{AC68FF39-A087-684B-AFFE-A90F1F8192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5503" y="245339"/>
            <a:ext cx="1495784" cy="14957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2675BA-5B9D-A549-A4D8-0FDC93672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5502" y="2126119"/>
            <a:ext cx="12960228" cy="769101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0DBE3C0-7A45-6A4A-916D-E6C5DA98BDB9}"/>
              </a:ext>
            </a:extLst>
          </p:cNvPr>
          <p:cNvSpPr/>
          <p:nvPr/>
        </p:nvSpPr>
        <p:spPr bwMode="auto">
          <a:xfrm>
            <a:off x="2645502" y="2136045"/>
            <a:ext cx="2178018" cy="1080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endParaRPr lang="de-DE" sz="2100">
              <a:solidFill>
                <a:srgbClr val="08547A"/>
              </a:solidFill>
              <a:latin typeface="Arial" charset="0"/>
              <a:ea typeface="ヒラギノ角ゴ Pro W3" pitchFamily="48" charset="-128"/>
              <a:cs typeface="Arial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2CB41B-AF4C-C447-A83D-9307C345D1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317" y="2271180"/>
            <a:ext cx="1386410" cy="8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99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11205D-88E0-6842-8EDE-A2A57A4594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298" y="453823"/>
            <a:ext cx="12690648" cy="760554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D2D4773-5A20-484B-9E3C-BD0DD8964A88}"/>
              </a:ext>
            </a:extLst>
          </p:cNvPr>
          <p:cNvSpPr txBox="1"/>
          <p:nvPr/>
        </p:nvSpPr>
        <p:spPr>
          <a:xfrm>
            <a:off x="2933310" y="8329855"/>
            <a:ext cx="6561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8547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Sophisticated content management system</a:t>
            </a:r>
          </a:p>
          <a:p>
            <a:endParaRPr lang="en-US" sz="2400" b="1" dirty="0">
              <a:solidFill>
                <a:srgbClr val="08547A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b="1" dirty="0">
                <a:solidFill>
                  <a:srgbClr val="08547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Allows complex rule combinations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B08A0-DCC5-5541-8185-0258CE9EC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826" y="4981482"/>
            <a:ext cx="7722096" cy="28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80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11205D-88E0-6842-8EDE-A2A57A4594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398" y="444979"/>
            <a:ext cx="12652448" cy="762323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AB5E3FA-5376-9A44-BAC9-823A54C79032}"/>
              </a:ext>
            </a:extLst>
          </p:cNvPr>
          <p:cNvSpPr/>
          <p:nvPr/>
        </p:nvSpPr>
        <p:spPr bwMode="auto">
          <a:xfrm>
            <a:off x="2844398" y="1957146"/>
            <a:ext cx="12402281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35000" tIns="70200" rIns="135000" bIns="70200" rtlCol="0" anchor="ctr">
            <a:noAutofit/>
          </a:bodyPr>
          <a:lstStyle/>
          <a:p>
            <a:pPr algn="ctr" eaLnBrk="0" hangingPunct="0"/>
            <a:endParaRPr lang="de-DE" sz="2100">
              <a:solidFill>
                <a:srgbClr val="08547A"/>
              </a:solidFill>
              <a:latin typeface="Arial" charset="0"/>
              <a:ea typeface="ヒラギノ角ゴ Pro W3" pitchFamily="48" charset="-128"/>
              <a:cs typeface="Arial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3AC0FF0-83C9-064E-AB29-7EB5002979A9}"/>
              </a:ext>
            </a:extLst>
          </p:cNvPr>
          <p:cNvSpPr txBox="1"/>
          <p:nvPr/>
        </p:nvSpPr>
        <p:spPr>
          <a:xfrm>
            <a:off x="2879304" y="8545879"/>
            <a:ext cx="988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8547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Comprehensive user management – roles and rights customizable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F2DC7C-BA92-8740-A7F1-34C8084D2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0F436-054B-4306-9814-1F64F8A32B86}" type="slidenum">
              <a:rPr lang="de-DE" smtClean="0">
                <a:solidFill>
                  <a:srgbClr val="08547A"/>
                </a:solidFill>
              </a:rPr>
              <a:pPr/>
              <a:t>24</a:t>
            </a:fld>
            <a:endParaRPr lang="de-DE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52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11205D-88E0-6842-8EDE-A2A57A4594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564" y="444979"/>
            <a:ext cx="12664116" cy="76232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AE44F98-619F-C647-A074-6A3A1E2E60CA}"/>
              </a:ext>
            </a:extLst>
          </p:cNvPr>
          <p:cNvSpPr txBox="1"/>
          <p:nvPr/>
        </p:nvSpPr>
        <p:spPr>
          <a:xfrm>
            <a:off x="2987316" y="8437867"/>
            <a:ext cx="5113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 search for diagnostic content</a:t>
            </a:r>
          </a:p>
        </p:txBody>
      </p:sp>
    </p:spTree>
    <p:extLst>
      <p:ext uri="{BB962C8B-B14F-4D97-AF65-F5344CB8AC3E}">
        <p14:creationId xmlns:p14="http://schemas.microsoft.com/office/powerpoint/2010/main" val="1562434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11205D-88E0-6842-8EDE-A2A57A4594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068" y="444979"/>
            <a:ext cx="12667109" cy="76232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C98F67D-D657-BE44-A67B-D1EAC051A25B}"/>
              </a:ext>
            </a:extLst>
          </p:cNvPr>
          <p:cNvSpPr txBox="1"/>
          <p:nvPr/>
        </p:nvSpPr>
        <p:spPr>
          <a:xfrm>
            <a:off x="2837067" y="8491873"/>
            <a:ext cx="9240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Freely definable workflows for editing, review, publishing, etc.</a:t>
            </a:r>
          </a:p>
        </p:txBody>
      </p:sp>
    </p:spTree>
    <p:extLst>
      <p:ext uri="{BB962C8B-B14F-4D97-AF65-F5344CB8AC3E}">
        <p14:creationId xmlns:p14="http://schemas.microsoft.com/office/powerpoint/2010/main" val="1672651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11205D-88E0-6842-8EDE-A2A57A4594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298" y="451171"/>
            <a:ext cx="12690648" cy="761084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15F29F7-C938-ED4F-8E9F-3FCCDFC10F9C}"/>
              </a:ext>
            </a:extLst>
          </p:cNvPr>
          <p:cNvSpPr txBox="1"/>
          <p:nvPr/>
        </p:nvSpPr>
        <p:spPr>
          <a:xfrm>
            <a:off x="2933310" y="4657447"/>
            <a:ext cx="11368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Customizable document templates for clinical reports, physician letters, etc.</a:t>
            </a:r>
          </a:p>
        </p:txBody>
      </p:sp>
    </p:spTree>
    <p:extLst>
      <p:ext uri="{BB962C8B-B14F-4D97-AF65-F5344CB8AC3E}">
        <p14:creationId xmlns:p14="http://schemas.microsoft.com/office/powerpoint/2010/main" val="2619231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11205D-88E0-6842-8EDE-A2A57A459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311" y="444978"/>
            <a:ext cx="12248561" cy="842493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49B0CDF-8BCF-584A-9A0A-4CB927A3A581}"/>
              </a:ext>
            </a:extLst>
          </p:cNvPr>
          <p:cNvSpPr txBox="1"/>
          <p:nvPr/>
        </p:nvSpPr>
        <p:spPr>
          <a:xfrm>
            <a:off x="3041322" y="5413531"/>
            <a:ext cx="3988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Translation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3073652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11205D-88E0-6842-8EDE-A2A57A459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298" y="471665"/>
            <a:ext cx="12690648" cy="756986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0E962DC-1D90-8648-81E3-47CF0EBDA5C3}"/>
              </a:ext>
            </a:extLst>
          </p:cNvPr>
          <p:cNvSpPr txBox="1"/>
          <p:nvPr/>
        </p:nvSpPr>
        <p:spPr>
          <a:xfrm>
            <a:off x="2825298" y="8383861"/>
            <a:ext cx="367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Traceability of revisions</a:t>
            </a:r>
          </a:p>
        </p:txBody>
      </p:sp>
    </p:spTree>
    <p:extLst>
      <p:ext uri="{BB962C8B-B14F-4D97-AF65-F5344CB8AC3E}">
        <p14:creationId xmlns:p14="http://schemas.microsoft.com/office/powerpoint/2010/main" val="261242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DAB8FC-19DC-8F4F-A4B6-A8CF5F6BE0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Pharmacogenetics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5D0E1-EE86-464D-9727-6FFF75F513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050" y="2782137"/>
            <a:ext cx="17347950" cy="1107996"/>
          </a:xfrm>
        </p:spPr>
        <p:txBody>
          <a:bodyPr/>
          <a:lstStyle/>
          <a:p>
            <a:r>
              <a:rPr lang="es-ES" dirty="0" err="1"/>
              <a:t>Finding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right</a:t>
            </a:r>
            <a:r>
              <a:rPr lang="es-ES" dirty="0"/>
              <a:t> </a:t>
            </a:r>
            <a:r>
              <a:rPr lang="es-ES" dirty="0" err="1"/>
              <a:t>drug</a:t>
            </a:r>
            <a:r>
              <a:rPr lang="es-ES" dirty="0"/>
              <a:t> and </a:t>
            </a:r>
            <a:r>
              <a:rPr lang="es-ES" dirty="0" err="1"/>
              <a:t>dosage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patients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individual </a:t>
            </a:r>
            <a:r>
              <a:rPr lang="es-ES" dirty="0" err="1"/>
              <a:t>genetic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-up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8A3D3D-4973-9749-8EED-1CDEBFAD6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47" y="4244454"/>
            <a:ext cx="3004933" cy="49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1181C7C9-B310-0446-9BCB-8C05C61A6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3032" y="4244454"/>
            <a:ext cx="10709413" cy="6255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1" indent="-399600" eaLnBrk="0" hangingPunct="0">
              <a:lnSpc>
                <a:spcPct val="110000"/>
              </a:lnSpc>
              <a:spcBef>
                <a:spcPts val="2700"/>
              </a:spcBef>
              <a:spcAft>
                <a:spcPts val="900"/>
              </a:spcAft>
              <a:buClr>
                <a:srgbClr val="7F9EAD"/>
              </a:buClr>
              <a:defRPr/>
            </a:pPr>
            <a:r>
              <a:rPr lang="de-DE" sz="3200" dirty="0">
                <a:solidFill>
                  <a:srgbClr val="0070C0"/>
                </a:solidFill>
                <a:latin typeface="Montserrat" pitchFamily="2" charset="77"/>
              </a:rPr>
              <a:t>Most </a:t>
            </a:r>
            <a:r>
              <a:rPr lang="de-DE" sz="3200" dirty="0" err="1">
                <a:solidFill>
                  <a:srgbClr val="0070C0"/>
                </a:solidFill>
                <a:latin typeface="Montserrat" pitchFamily="2" charset="77"/>
              </a:rPr>
              <a:t>drugs</a:t>
            </a:r>
            <a:r>
              <a:rPr lang="de-DE" sz="3200" dirty="0">
                <a:solidFill>
                  <a:srgbClr val="0070C0"/>
                </a:solidFill>
                <a:latin typeface="Montserrat" pitchFamily="2" charset="77"/>
              </a:rPr>
              <a:t> </a:t>
            </a:r>
            <a:r>
              <a:rPr lang="de-DE" sz="3200" dirty="0" err="1">
                <a:solidFill>
                  <a:srgbClr val="0070C0"/>
                </a:solidFill>
                <a:latin typeface="Montserrat" pitchFamily="2" charset="77"/>
              </a:rPr>
              <a:t>are</a:t>
            </a:r>
            <a:r>
              <a:rPr lang="de-DE" sz="3200" dirty="0">
                <a:solidFill>
                  <a:srgbClr val="0070C0"/>
                </a:solidFill>
                <a:latin typeface="Montserrat" pitchFamily="2" charset="77"/>
              </a:rPr>
              <a:t> </a:t>
            </a:r>
            <a:r>
              <a:rPr lang="de-DE" sz="3200" dirty="0" err="1">
                <a:solidFill>
                  <a:srgbClr val="0070C0"/>
                </a:solidFill>
                <a:latin typeface="Montserrat" pitchFamily="2" charset="77"/>
              </a:rPr>
              <a:t>effective</a:t>
            </a:r>
            <a:r>
              <a:rPr lang="de-DE" sz="3200" dirty="0">
                <a:solidFill>
                  <a:srgbClr val="0070C0"/>
                </a:solidFill>
                <a:latin typeface="Montserrat" pitchFamily="2" charset="77"/>
              </a:rPr>
              <a:t> </a:t>
            </a:r>
            <a:r>
              <a:rPr lang="de-DE" sz="3200" dirty="0" err="1">
                <a:solidFill>
                  <a:srgbClr val="0070C0"/>
                </a:solidFill>
                <a:latin typeface="Montserrat" pitchFamily="2" charset="77"/>
              </a:rPr>
              <a:t>only</a:t>
            </a:r>
            <a:r>
              <a:rPr lang="de-DE" sz="3200" dirty="0">
                <a:solidFill>
                  <a:srgbClr val="0070C0"/>
                </a:solidFill>
                <a:latin typeface="Montserrat" pitchFamily="2" charset="77"/>
              </a:rPr>
              <a:t> in 25-60% </a:t>
            </a:r>
            <a:r>
              <a:rPr lang="de-DE" sz="3200" dirty="0" err="1">
                <a:solidFill>
                  <a:srgbClr val="0070C0"/>
                </a:solidFill>
                <a:latin typeface="Montserrat" pitchFamily="2" charset="77"/>
              </a:rPr>
              <a:t>of</a:t>
            </a:r>
            <a:r>
              <a:rPr lang="de-DE" sz="3200" dirty="0">
                <a:solidFill>
                  <a:srgbClr val="0070C0"/>
                </a:solidFill>
                <a:latin typeface="Montserrat" pitchFamily="2" charset="77"/>
              </a:rPr>
              <a:t> </a:t>
            </a:r>
            <a:r>
              <a:rPr lang="de-DE" sz="3200" dirty="0" err="1">
                <a:solidFill>
                  <a:srgbClr val="0070C0"/>
                </a:solidFill>
                <a:latin typeface="Montserrat" pitchFamily="2" charset="77"/>
              </a:rPr>
              <a:t>patients</a:t>
            </a:r>
            <a:r>
              <a:rPr lang="de-DE" sz="3200" dirty="0">
                <a:solidFill>
                  <a:srgbClr val="0070C0"/>
                </a:solidFill>
                <a:latin typeface="Montserrat" pitchFamily="2" charset="77"/>
              </a:rPr>
              <a:t>:</a:t>
            </a:r>
          </a:p>
        </p:txBody>
      </p:sp>
      <p:grpSp>
        <p:nvGrpSpPr>
          <p:cNvPr id="8" name="Gruppieren 9">
            <a:extLst>
              <a:ext uri="{FF2B5EF4-FFF2-40B4-BE49-F238E27FC236}">
                <a16:creationId xmlns:a16="http://schemas.microsoft.com/office/drawing/2014/main" id="{AFEDB0FE-C6FB-8948-8960-3D3003BD6C59}"/>
              </a:ext>
            </a:extLst>
          </p:cNvPr>
          <p:cNvGrpSpPr>
            <a:grpSpLocks/>
          </p:cNvGrpSpPr>
          <p:nvPr/>
        </p:nvGrpSpPr>
        <p:grpSpPr bwMode="auto">
          <a:xfrm>
            <a:off x="5790694" y="5257697"/>
            <a:ext cx="6241831" cy="3180139"/>
            <a:chOff x="954088" y="1898650"/>
            <a:chExt cx="7369175" cy="4000500"/>
          </a:xfrm>
        </p:grpSpPr>
        <p:pic>
          <p:nvPicPr>
            <p:cNvPr id="9" name="Grafik 352" descr="Frauchen-blau.bmp">
              <a:extLst>
                <a:ext uri="{FF2B5EF4-FFF2-40B4-BE49-F238E27FC236}">
                  <a16:creationId xmlns:a16="http://schemas.microsoft.com/office/drawing/2014/main" id="{DC137028-5A1C-C64D-81AA-4F110E6A9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1916113"/>
              <a:ext cx="301625" cy="75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Grafik 354" descr="Ma¦ênnchen-blau.bmp">
              <a:extLst>
                <a:ext uri="{FF2B5EF4-FFF2-40B4-BE49-F238E27FC236}">
                  <a16:creationId xmlns:a16="http://schemas.microsoft.com/office/drawing/2014/main" id="{A06CB087-FDBE-D148-8758-7DE4EFD77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913" y="1916113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Grafik 356" descr="Frauchen-blau.bmp">
              <a:extLst>
                <a:ext uri="{FF2B5EF4-FFF2-40B4-BE49-F238E27FC236}">
                  <a16:creationId xmlns:a16="http://schemas.microsoft.com/office/drawing/2014/main" id="{67BECC3C-C01B-AA44-9AD5-E15AABF09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1928813"/>
              <a:ext cx="301625" cy="75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Grafik 357" descr="Ma¦ênnchen-blau.bmp">
              <a:extLst>
                <a:ext uri="{FF2B5EF4-FFF2-40B4-BE49-F238E27FC236}">
                  <a16:creationId xmlns:a16="http://schemas.microsoft.com/office/drawing/2014/main" id="{B4612567-C412-DB4D-BAE1-62E7ABD3E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1916113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Grafik 358" descr="Frauchen-blau.bmp">
              <a:extLst>
                <a:ext uri="{FF2B5EF4-FFF2-40B4-BE49-F238E27FC236}">
                  <a16:creationId xmlns:a16="http://schemas.microsoft.com/office/drawing/2014/main" id="{D1FD6F3D-187C-E946-9FE9-6530DB3F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41513"/>
              <a:ext cx="303212" cy="75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Grafik 359" descr="Ma¦ênnchen-blau.bmp">
              <a:extLst>
                <a:ext uri="{FF2B5EF4-FFF2-40B4-BE49-F238E27FC236}">
                  <a16:creationId xmlns:a16="http://schemas.microsoft.com/office/drawing/2014/main" id="{2D9017BC-0A43-7143-87DA-92650910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775" y="1916113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Grafik 360" descr="Frauchen-blau.bmp">
              <a:extLst>
                <a:ext uri="{FF2B5EF4-FFF2-40B4-BE49-F238E27FC236}">
                  <a16:creationId xmlns:a16="http://schemas.microsoft.com/office/drawing/2014/main" id="{E534F00F-20A4-3844-8D99-F929B60B7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138" y="1954213"/>
              <a:ext cx="301625" cy="75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Grafik 361" descr="Ma¦ênnchen-blau.bmp">
              <a:extLst>
                <a:ext uri="{FF2B5EF4-FFF2-40B4-BE49-F238E27FC236}">
                  <a16:creationId xmlns:a16="http://schemas.microsoft.com/office/drawing/2014/main" id="{5EFAC798-82BB-EF47-B1E7-6F2EB0AB8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00" y="1916113"/>
              <a:ext cx="306388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Grafik 362" descr="Frauchen-blau.bmp">
              <a:extLst>
                <a:ext uri="{FF2B5EF4-FFF2-40B4-BE49-F238E27FC236}">
                  <a16:creationId xmlns:a16="http://schemas.microsoft.com/office/drawing/2014/main" id="{E04C4903-1E60-3646-A119-2661AA7E3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275" y="1966913"/>
              <a:ext cx="303213" cy="75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fik 363" descr="Ma¦ênnchen-blau.bmp">
              <a:extLst>
                <a:ext uri="{FF2B5EF4-FFF2-40B4-BE49-F238E27FC236}">
                  <a16:creationId xmlns:a16="http://schemas.microsoft.com/office/drawing/2014/main" id="{3DFACD77-59E0-E244-BF3F-9DBF3394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638" y="1966913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Grafik 372" descr="Frauchen-grau.bmp">
              <a:extLst>
                <a:ext uri="{FF2B5EF4-FFF2-40B4-BE49-F238E27FC236}">
                  <a16:creationId xmlns:a16="http://schemas.microsoft.com/office/drawing/2014/main" id="{1552350F-5D04-AB4B-B0D2-E06B877BA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463" y="2720975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Grafik 373" descr="Ma¦ênnchen-grau.bmp">
              <a:extLst>
                <a:ext uri="{FF2B5EF4-FFF2-40B4-BE49-F238E27FC236}">
                  <a16:creationId xmlns:a16="http://schemas.microsoft.com/office/drawing/2014/main" id="{A7788406-E548-F74E-A676-5990DA023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825" y="2708275"/>
              <a:ext cx="306388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Grafik 374" descr="Frauchen-grau.bmp">
              <a:extLst>
                <a:ext uri="{FF2B5EF4-FFF2-40B4-BE49-F238E27FC236}">
                  <a16:creationId xmlns:a16="http://schemas.microsoft.com/office/drawing/2014/main" id="{73FB6AE1-709A-7E4B-A5DF-88F748A01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2720975"/>
              <a:ext cx="30321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Grafik 375" descr="Ma¦ênnchen-grau.bmp">
              <a:extLst>
                <a:ext uri="{FF2B5EF4-FFF2-40B4-BE49-F238E27FC236}">
                  <a16:creationId xmlns:a16="http://schemas.microsoft.com/office/drawing/2014/main" id="{7B697848-0B59-424B-81AC-07A06EDE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3" y="2708275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Grafik 376" descr="Frauchen-grau.bmp">
              <a:extLst>
                <a:ext uri="{FF2B5EF4-FFF2-40B4-BE49-F238E27FC236}">
                  <a16:creationId xmlns:a16="http://schemas.microsoft.com/office/drawing/2014/main" id="{E68EC025-A707-9943-A0B7-E471E937F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325" y="2720975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Grafik 377" descr="Ma¦ênnchen-grau.bmp">
              <a:extLst>
                <a:ext uri="{FF2B5EF4-FFF2-40B4-BE49-F238E27FC236}">
                  <a16:creationId xmlns:a16="http://schemas.microsoft.com/office/drawing/2014/main" id="{88B399B6-4941-D14A-A784-991A9408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688" y="2708275"/>
              <a:ext cx="306387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Grafik 378" descr="Frauchen-grau.bmp">
              <a:extLst>
                <a:ext uri="{FF2B5EF4-FFF2-40B4-BE49-F238E27FC236}">
                  <a16:creationId xmlns:a16="http://schemas.microsoft.com/office/drawing/2014/main" id="{A2C3BE9D-5B5E-F347-B7B5-2CBE41724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5463" y="2720975"/>
              <a:ext cx="303212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Grafik 379" descr="Ma¦ênnchen-grau.bmp">
              <a:extLst>
                <a:ext uri="{FF2B5EF4-FFF2-40B4-BE49-F238E27FC236}">
                  <a16:creationId xmlns:a16="http://schemas.microsoft.com/office/drawing/2014/main" id="{0C7A5C41-CA48-1D49-B80B-E620C0456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825" y="2708275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Grafik 380" descr="Frauchen-grau.bmp">
              <a:extLst>
                <a:ext uri="{FF2B5EF4-FFF2-40B4-BE49-F238E27FC236}">
                  <a16:creationId xmlns:a16="http://schemas.microsoft.com/office/drawing/2014/main" id="{87AA450F-663B-284A-9C8A-D7182BB0C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188" y="2720975"/>
              <a:ext cx="303212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Grafik 381" descr="Ma¦ênnchen-grau.bmp">
              <a:extLst>
                <a:ext uri="{FF2B5EF4-FFF2-40B4-BE49-F238E27FC236}">
                  <a16:creationId xmlns:a16="http://schemas.microsoft.com/office/drawing/2014/main" id="{9E9B1946-2D71-E44C-A54C-A83CEBDD6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550" y="2708275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Grafik 382" descr="Frauchen-grau.bmp">
              <a:extLst>
                <a:ext uri="{FF2B5EF4-FFF2-40B4-BE49-F238E27FC236}">
                  <a16:creationId xmlns:a16="http://schemas.microsoft.com/office/drawing/2014/main" id="{3885D704-1E7C-3A48-AA82-533D18FF9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5513" y="3513138"/>
              <a:ext cx="303212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Grafik 383" descr="Ma¦ênnchen-grau.bmp">
              <a:extLst>
                <a:ext uri="{FF2B5EF4-FFF2-40B4-BE49-F238E27FC236}">
                  <a16:creationId xmlns:a16="http://schemas.microsoft.com/office/drawing/2014/main" id="{FA73A717-9436-A841-99BF-E3EF6421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875" y="3500438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Grafik 384" descr="Frauchen-grau.bmp">
              <a:extLst>
                <a:ext uri="{FF2B5EF4-FFF2-40B4-BE49-F238E27FC236}">
                  <a16:creationId xmlns:a16="http://schemas.microsoft.com/office/drawing/2014/main" id="{3FB15C43-5622-2F4D-A221-E0236C820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238" y="3513138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Grafik 385" descr="Ma¦ênnchen-grau.bmp">
              <a:extLst>
                <a:ext uri="{FF2B5EF4-FFF2-40B4-BE49-F238E27FC236}">
                  <a16:creationId xmlns:a16="http://schemas.microsoft.com/office/drawing/2014/main" id="{74948074-0F78-2842-835B-36CF917D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5013" y="3500438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Grafik 386" descr="Frauchen-grau.bmp">
              <a:extLst>
                <a:ext uri="{FF2B5EF4-FFF2-40B4-BE49-F238E27FC236}">
                  <a16:creationId xmlns:a16="http://schemas.microsoft.com/office/drawing/2014/main" id="{3042C2FA-1B0F-714A-97AD-78A7DC754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375" y="3513138"/>
              <a:ext cx="30321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Grafik 387" descr="Ma¦ênnchen-grau.bmp">
              <a:extLst>
                <a:ext uri="{FF2B5EF4-FFF2-40B4-BE49-F238E27FC236}">
                  <a16:creationId xmlns:a16="http://schemas.microsoft.com/office/drawing/2014/main" id="{241113FA-54CA-1A4E-A0EA-C29029FF2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5738" y="3500438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Grafik 388" descr="Frauchen-grau.bmp">
              <a:extLst>
                <a:ext uri="{FF2B5EF4-FFF2-40B4-BE49-F238E27FC236}">
                  <a16:creationId xmlns:a16="http://schemas.microsoft.com/office/drawing/2014/main" id="{D16E7236-72C9-C042-8C85-A2A58D5BB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6100" y="3513138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Grafik 389" descr="Ma¦ênnchen-grau.bmp">
              <a:extLst>
                <a:ext uri="{FF2B5EF4-FFF2-40B4-BE49-F238E27FC236}">
                  <a16:creationId xmlns:a16="http://schemas.microsoft.com/office/drawing/2014/main" id="{C6755CB6-7E16-844A-81FC-0FC06D951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6463" y="3500438"/>
              <a:ext cx="306387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Grafik 390" descr="Frauchen-grau.bmp">
              <a:extLst>
                <a:ext uri="{FF2B5EF4-FFF2-40B4-BE49-F238E27FC236}">
                  <a16:creationId xmlns:a16="http://schemas.microsoft.com/office/drawing/2014/main" id="{7AAD8638-F007-E149-AD29-CAD5F1E5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5238" y="3513138"/>
              <a:ext cx="303212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Grafik 391" descr="Ma¦ênnchen-grau.bmp">
              <a:extLst>
                <a:ext uri="{FF2B5EF4-FFF2-40B4-BE49-F238E27FC236}">
                  <a16:creationId xmlns:a16="http://schemas.microsoft.com/office/drawing/2014/main" id="{6C7FED2C-8A63-0E46-BA73-B41D26579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600" y="3500438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Grafik 392" descr="Frauchen-grau.bmp">
              <a:extLst>
                <a:ext uri="{FF2B5EF4-FFF2-40B4-BE49-F238E27FC236}">
                  <a16:creationId xmlns:a16="http://schemas.microsoft.com/office/drawing/2014/main" id="{AFBE462C-0689-6C41-9C13-C2F6B9827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563" y="4305300"/>
              <a:ext cx="303212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Grafik 393" descr="Ma¦ênnchen-grau.bmp">
              <a:extLst>
                <a:ext uri="{FF2B5EF4-FFF2-40B4-BE49-F238E27FC236}">
                  <a16:creationId xmlns:a16="http://schemas.microsoft.com/office/drawing/2014/main" id="{448AAA2C-F612-E341-A12F-7E2B395F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925" y="429260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Grafik 394" descr="Frauchen-grau.bmp">
              <a:extLst>
                <a:ext uri="{FF2B5EF4-FFF2-40B4-BE49-F238E27FC236}">
                  <a16:creationId xmlns:a16="http://schemas.microsoft.com/office/drawing/2014/main" id="{259C6263-22FC-804F-8551-C0C7E7896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288" y="430530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Grafik 395" descr="Ma¦ênnchen-grau.bmp">
              <a:extLst>
                <a:ext uri="{FF2B5EF4-FFF2-40B4-BE49-F238E27FC236}">
                  <a16:creationId xmlns:a16="http://schemas.microsoft.com/office/drawing/2014/main" id="{C6D21D03-39CA-DE49-ADA2-7C4967F1E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650" y="429260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Grafik 396" descr="Frauchen-grau.bmp">
              <a:extLst>
                <a:ext uri="{FF2B5EF4-FFF2-40B4-BE49-F238E27FC236}">
                  <a16:creationId xmlns:a16="http://schemas.microsoft.com/office/drawing/2014/main" id="{BD356C0B-7224-D64C-8882-F5D0F7CD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013" y="430530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Grafik 397" descr="Ma¦ênnchen-grau.bmp">
              <a:extLst>
                <a:ext uri="{FF2B5EF4-FFF2-40B4-BE49-F238E27FC236}">
                  <a16:creationId xmlns:a16="http://schemas.microsoft.com/office/drawing/2014/main" id="{F4B4BC83-4616-8A4B-8A28-FC1913F06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788" y="429260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Grafik 398" descr="Frauchen-grau.bmp">
              <a:extLst>
                <a:ext uri="{FF2B5EF4-FFF2-40B4-BE49-F238E27FC236}">
                  <a16:creationId xmlns:a16="http://schemas.microsoft.com/office/drawing/2014/main" id="{555B332A-2BD9-CF4C-8E4B-AADF20E23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5150" y="4305300"/>
              <a:ext cx="30321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Grafik 399" descr="Ma¦ênnchen-grau.bmp">
              <a:extLst>
                <a:ext uri="{FF2B5EF4-FFF2-40B4-BE49-F238E27FC236}">
                  <a16:creationId xmlns:a16="http://schemas.microsoft.com/office/drawing/2014/main" id="{BAC6AAD8-42D4-3D4E-99DE-031F712A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513" y="429260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Grafik 400" descr="Frauchen-grau.bmp">
              <a:extLst>
                <a:ext uri="{FF2B5EF4-FFF2-40B4-BE49-F238E27FC236}">
                  <a16:creationId xmlns:a16="http://schemas.microsoft.com/office/drawing/2014/main" id="{5210EFC4-E8C3-D546-97BE-EEE42009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875" y="430530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Grafik 401" descr="Ma¦ênnchen-grau.bmp">
              <a:extLst>
                <a:ext uri="{FF2B5EF4-FFF2-40B4-BE49-F238E27FC236}">
                  <a16:creationId xmlns:a16="http://schemas.microsoft.com/office/drawing/2014/main" id="{36634424-1A09-3742-9722-6E1F2B93D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238" y="4292600"/>
              <a:ext cx="306387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Grafik 402" descr="Frauchen-grau.bmp">
              <a:extLst>
                <a:ext uri="{FF2B5EF4-FFF2-40B4-BE49-F238E27FC236}">
                  <a16:creationId xmlns:a16="http://schemas.microsoft.com/office/drawing/2014/main" id="{401C3DF0-EEE3-084D-B88E-86D88BC6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200" y="5097463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Grafik 403" descr="Ma¦ênnchen-grau.bmp">
              <a:extLst>
                <a:ext uri="{FF2B5EF4-FFF2-40B4-BE49-F238E27FC236}">
                  <a16:creationId xmlns:a16="http://schemas.microsoft.com/office/drawing/2014/main" id="{C296D98A-6614-9340-8FA4-A8B3AE3C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563" y="5084763"/>
              <a:ext cx="306387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Grafik 404" descr="Frauchen-grau.bmp">
              <a:extLst>
                <a:ext uri="{FF2B5EF4-FFF2-40B4-BE49-F238E27FC236}">
                  <a16:creationId xmlns:a16="http://schemas.microsoft.com/office/drawing/2014/main" id="{62753029-585A-FA4C-8603-5F1FDDA66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338" y="5097463"/>
              <a:ext cx="303212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Grafik 405" descr="Ma¦ênnchen-grau.bmp">
              <a:extLst>
                <a:ext uri="{FF2B5EF4-FFF2-40B4-BE49-F238E27FC236}">
                  <a16:creationId xmlns:a16="http://schemas.microsoft.com/office/drawing/2014/main" id="{B68951CC-4F1B-394F-A02A-423A4FFE0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700" y="5084763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Grafik 406" descr="Frauchen-grau.bmp">
              <a:extLst>
                <a:ext uri="{FF2B5EF4-FFF2-40B4-BE49-F238E27FC236}">
                  <a16:creationId xmlns:a16="http://schemas.microsoft.com/office/drawing/2014/main" id="{FE5AFFC6-C3DD-2E4A-86BC-7358B0064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5063" y="5097463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Grafik 407" descr="Ma¦ênnchen-grau.bmp">
              <a:extLst>
                <a:ext uri="{FF2B5EF4-FFF2-40B4-BE49-F238E27FC236}">
                  <a16:creationId xmlns:a16="http://schemas.microsoft.com/office/drawing/2014/main" id="{0142229C-8CB3-5445-B4C0-BE5294D2C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425" y="5084763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Grafik 408" descr="Frauchen-grau.bmp">
              <a:extLst>
                <a:ext uri="{FF2B5EF4-FFF2-40B4-BE49-F238E27FC236}">
                  <a16:creationId xmlns:a16="http://schemas.microsoft.com/office/drawing/2014/main" id="{0D8C2FDA-F43F-3140-A98C-E0CD92CA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88" y="5097463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Grafik 409" descr="Ma¦ênnchen-grau.bmp">
              <a:extLst>
                <a:ext uri="{FF2B5EF4-FFF2-40B4-BE49-F238E27FC236}">
                  <a16:creationId xmlns:a16="http://schemas.microsoft.com/office/drawing/2014/main" id="{855B47E6-370C-3B41-B2F8-13129CA9F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4563" y="5084763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Grafik 410" descr="Frauchen-grau.bmp">
              <a:extLst>
                <a:ext uri="{FF2B5EF4-FFF2-40B4-BE49-F238E27FC236}">
                  <a16:creationId xmlns:a16="http://schemas.microsoft.com/office/drawing/2014/main" id="{150B1578-B69A-8141-AE51-283978128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925" y="5097463"/>
              <a:ext cx="30321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Grafik 411" descr="Ma¦ênnchen-grau.bmp">
              <a:extLst>
                <a:ext uri="{FF2B5EF4-FFF2-40B4-BE49-F238E27FC236}">
                  <a16:creationId xmlns:a16="http://schemas.microsoft.com/office/drawing/2014/main" id="{F4E512EA-E3CF-344C-8F4C-5386E1110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5288" y="5084763"/>
              <a:ext cx="307975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Grafik 432" descr="Frauchen-blau.bmp">
              <a:extLst>
                <a:ext uri="{FF2B5EF4-FFF2-40B4-BE49-F238E27FC236}">
                  <a16:creationId xmlns:a16="http://schemas.microsoft.com/office/drawing/2014/main" id="{A30D70C8-2272-234F-B867-1AAB3AD8A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271145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Grafik 433" descr="Ma¦ênnchen-blau.bmp">
              <a:extLst>
                <a:ext uri="{FF2B5EF4-FFF2-40B4-BE49-F238E27FC236}">
                  <a16:creationId xmlns:a16="http://schemas.microsoft.com/office/drawing/2014/main" id="{666A62A8-F54E-0040-AEC0-E0AAEDD20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913" y="271145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Grafik 434" descr="Frauchen-blau.bmp">
              <a:extLst>
                <a:ext uri="{FF2B5EF4-FFF2-40B4-BE49-F238E27FC236}">
                  <a16:creationId xmlns:a16="http://schemas.microsoft.com/office/drawing/2014/main" id="{79DDEEFC-CDAA-5446-B803-6123D9162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2415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Grafik 435" descr="Ma¦ênnchen-blau.bmp">
              <a:extLst>
                <a:ext uri="{FF2B5EF4-FFF2-40B4-BE49-F238E27FC236}">
                  <a16:creationId xmlns:a16="http://schemas.microsoft.com/office/drawing/2014/main" id="{3EF81E5D-317A-AC41-83E6-C60970C9F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271145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Grafik 436" descr="Frauchen-blau.bmp">
              <a:extLst>
                <a:ext uri="{FF2B5EF4-FFF2-40B4-BE49-F238E27FC236}">
                  <a16:creationId xmlns:a16="http://schemas.microsoft.com/office/drawing/2014/main" id="{01637C19-6EEE-BB41-97DF-3B42D86CE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2736850"/>
              <a:ext cx="303212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Grafik 437" descr="Ma¦ênnchen-blau.bmp">
              <a:extLst>
                <a:ext uri="{FF2B5EF4-FFF2-40B4-BE49-F238E27FC236}">
                  <a16:creationId xmlns:a16="http://schemas.microsoft.com/office/drawing/2014/main" id="{CB274B98-1FA7-0E4C-9D9C-4F75F40DD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775" y="271145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Grafik 438" descr="Frauchen-blau.bmp">
              <a:extLst>
                <a:ext uri="{FF2B5EF4-FFF2-40B4-BE49-F238E27FC236}">
                  <a16:creationId xmlns:a16="http://schemas.microsoft.com/office/drawing/2014/main" id="{962B0725-498C-C447-8932-899B8923A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138" y="274955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Grafik 439" descr="Ma¦ênnchen-blau.bmp">
              <a:extLst>
                <a:ext uri="{FF2B5EF4-FFF2-40B4-BE49-F238E27FC236}">
                  <a16:creationId xmlns:a16="http://schemas.microsoft.com/office/drawing/2014/main" id="{97A78B03-9EAE-5E42-AB4F-F2BC3E22E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00" y="2711450"/>
              <a:ext cx="306388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Grafik 440" descr="Frauchen-blau.bmp">
              <a:extLst>
                <a:ext uri="{FF2B5EF4-FFF2-40B4-BE49-F238E27FC236}">
                  <a16:creationId xmlns:a16="http://schemas.microsoft.com/office/drawing/2014/main" id="{F00E8D4C-AAB8-2148-B32D-21E73877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275" y="2762250"/>
              <a:ext cx="30321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Grafik 441" descr="Ma¦ênnchen-blau.bmp">
              <a:extLst>
                <a:ext uri="{FF2B5EF4-FFF2-40B4-BE49-F238E27FC236}">
                  <a16:creationId xmlns:a16="http://schemas.microsoft.com/office/drawing/2014/main" id="{28ADB802-DD8E-CB48-805C-BB8FB2373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638" y="276225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Grafik 442" descr="Frauchen-blau.bmp">
              <a:extLst>
                <a:ext uri="{FF2B5EF4-FFF2-40B4-BE49-F238E27FC236}">
                  <a16:creationId xmlns:a16="http://schemas.microsoft.com/office/drawing/2014/main" id="{6B1D72EE-7FE6-2941-AEB0-6C33A6E67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088" y="3511550"/>
              <a:ext cx="303212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Grafik 443" descr="Ma¦ênnchen-blau.bmp">
              <a:extLst>
                <a:ext uri="{FF2B5EF4-FFF2-40B4-BE49-F238E27FC236}">
                  <a16:creationId xmlns:a16="http://schemas.microsoft.com/office/drawing/2014/main" id="{5B42F4C0-A637-9048-A21A-2F0E48AD7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450" y="351155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Grafik 444" descr="Frauchen-blau.bmp">
              <a:extLst>
                <a:ext uri="{FF2B5EF4-FFF2-40B4-BE49-F238E27FC236}">
                  <a16:creationId xmlns:a16="http://schemas.microsoft.com/office/drawing/2014/main" id="{30C5758E-DBDB-184A-9992-5EABA654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813" y="352425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Grafik 445" descr="Ma¦ênnchen-blau.bmp">
              <a:extLst>
                <a:ext uri="{FF2B5EF4-FFF2-40B4-BE49-F238E27FC236}">
                  <a16:creationId xmlns:a16="http://schemas.microsoft.com/office/drawing/2014/main" id="{69AC2616-4A12-FD43-AD48-6AC41EB38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175" y="351155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Grafik 446" descr="Frauchen-blau.bmp">
              <a:extLst>
                <a:ext uri="{FF2B5EF4-FFF2-40B4-BE49-F238E27FC236}">
                  <a16:creationId xmlns:a16="http://schemas.microsoft.com/office/drawing/2014/main" id="{483D4A29-6D7A-1943-9337-B29D410C1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5538" y="353695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Grafik 105" descr="Frauchen-blau.bmp">
              <a:extLst>
                <a:ext uri="{FF2B5EF4-FFF2-40B4-BE49-F238E27FC236}">
                  <a16:creationId xmlns:a16="http://schemas.microsoft.com/office/drawing/2014/main" id="{081F1F20-4FE8-924F-A420-BCB56838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429260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Grafik 106" descr="Ma¦ênnchen-blau.bmp">
              <a:extLst>
                <a:ext uri="{FF2B5EF4-FFF2-40B4-BE49-F238E27FC236}">
                  <a16:creationId xmlns:a16="http://schemas.microsoft.com/office/drawing/2014/main" id="{C9F29CB2-99CC-D340-BB53-58B1485CD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913" y="429260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Grafik 107" descr="Frauchen-blau.bmp">
              <a:extLst>
                <a:ext uri="{FF2B5EF4-FFF2-40B4-BE49-F238E27FC236}">
                  <a16:creationId xmlns:a16="http://schemas.microsoft.com/office/drawing/2014/main" id="{FC58761A-2AB6-B44F-BD4D-408CCA75D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430530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Grafik 108" descr="Ma¦ênnchen-blau.bmp">
              <a:extLst>
                <a:ext uri="{FF2B5EF4-FFF2-40B4-BE49-F238E27FC236}">
                  <a16:creationId xmlns:a16="http://schemas.microsoft.com/office/drawing/2014/main" id="{43E9AD88-AD75-F24D-92C7-CBD610B50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429260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Grafik 109" descr="Frauchen-blau.bmp">
              <a:extLst>
                <a:ext uri="{FF2B5EF4-FFF2-40B4-BE49-F238E27FC236}">
                  <a16:creationId xmlns:a16="http://schemas.microsoft.com/office/drawing/2014/main" id="{ED9C6B94-3E4D-704D-BB3A-5841A4268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4318000"/>
              <a:ext cx="303212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Grafik 110" descr="Ma¦ênnchen-blau.bmp">
              <a:extLst>
                <a:ext uri="{FF2B5EF4-FFF2-40B4-BE49-F238E27FC236}">
                  <a16:creationId xmlns:a16="http://schemas.microsoft.com/office/drawing/2014/main" id="{7DFC79E1-A91A-274E-A394-DEABE520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775" y="429260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Grafik 111" descr="Frauchen-blau.bmp">
              <a:extLst>
                <a:ext uri="{FF2B5EF4-FFF2-40B4-BE49-F238E27FC236}">
                  <a16:creationId xmlns:a16="http://schemas.microsoft.com/office/drawing/2014/main" id="{059269AD-21A7-D444-9C23-4E41F212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138" y="433070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Grafik 112" descr="Ma¦ênnchen-blau.bmp">
              <a:extLst>
                <a:ext uri="{FF2B5EF4-FFF2-40B4-BE49-F238E27FC236}">
                  <a16:creationId xmlns:a16="http://schemas.microsoft.com/office/drawing/2014/main" id="{FDA66FD6-7236-2347-90B4-BA47FE788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00" y="4292600"/>
              <a:ext cx="306388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Grafik 113" descr="Frauchen-blau.bmp">
              <a:extLst>
                <a:ext uri="{FF2B5EF4-FFF2-40B4-BE49-F238E27FC236}">
                  <a16:creationId xmlns:a16="http://schemas.microsoft.com/office/drawing/2014/main" id="{B031A720-5DD2-524E-BED3-E9872AE2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275" y="4343400"/>
              <a:ext cx="30321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Grafik 114" descr="Ma¦ênnchen-blau.bmp">
              <a:extLst>
                <a:ext uri="{FF2B5EF4-FFF2-40B4-BE49-F238E27FC236}">
                  <a16:creationId xmlns:a16="http://schemas.microsoft.com/office/drawing/2014/main" id="{17BC9FE5-5A47-A44F-928C-D7049601D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638" y="4343400"/>
              <a:ext cx="307975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Grafik 115" descr="Frauchen-blau.bmp">
              <a:extLst>
                <a:ext uri="{FF2B5EF4-FFF2-40B4-BE49-F238E27FC236}">
                  <a16:creationId xmlns:a16="http://schemas.microsoft.com/office/drawing/2014/main" id="{36611915-0FB4-BC45-BBBE-9CCE6C54D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5089525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Grafik 116" descr="Ma¦ênnchen-blau.bmp">
              <a:extLst>
                <a:ext uri="{FF2B5EF4-FFF2-40B4-BE49-F238E27FC236}">
                  <a16:creationId xmlns:a16="http://schemas.microsoft.com/office/drawing/2014/main" id="{D0C5EC81-75CA-8E49-AC05-0DADF333D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913" y="5089525"/>
              <a:ext cx="30797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Grafik 117" descr="Frauchen-blau.bmp">
              <a:extLst>
                <a:ext uri="{FF2B5EF4-FFF2-40B4-BE49-F238E27FC236}">
                  <a16:creationId xmlns:a16="http://schemas.microsoft.com/office/drawing/2014/main" id="{3BA89F16-7205-CF47-B448-9FF41500A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5102225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Grafik 118" descr="Ma¦ênnchen-blau.bmp">
              <a:extLst>
                <a:ext uri="{FF2B5EF4-FFF2-40B4-BE49-F238E27FC236}">
                  <a16:creationId xmlns:a16="http://schemas.microsoft.com/office/drawing/2014/main" id="{9E21E8B4-25F4-9945-B650-D72B44C5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5089525"/>
              <a:ext cx="30797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Grafik 119" descr="Frauchen-blau.bmp">
              <a:extLst>
                <a:ext uri="{FF2B5EF4-FFF2-40B4-BE49-F238E27FC236}">
                  <a16:creationId xmlns:a16="http://schemas.microsoft.com/office/drawing/2014/main" id="{CE6522D1-450B-8745-8500-2DB3861BB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5114925"/>
              <a:ext cx="303212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Grafik 120" descr="Ma¦ênnchen-blau.bmp">
              <a:extLst>
                <a:ext uri="{FF2B5EF4-FFF2-40B4-BE49-F238E27FC236}">
                  <a16:creationId xmlns:a16="http://schemas.microsoft.com/office/drawing/2014/main" id="{7BF6AE0C-D6B9-CA45-89C7-D73A978E7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775" y="5089525"/>
              <a:ext cx="30797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Grafik 121" descr="Frauchen-blau.bmp">
              <a:extLst>
                <a:ext uri="{FF2B5EF4-FFF2-40B4-BE49-F238E27FC236}">
                  <a16:creationId xmlns:a16="http://schemas.microsoft.com/office/drawing/2014/main" id="{A58B534F-6953-6D4A-B3F5-2DB456DFA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138" y="5127625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Grafik 122" descr="Ma¦ênnchen-blau.bmp">
              <a:extLst>
                <a:ext uri="{FF2B5EF4-FFF2-40B4-BE49-F238E27FC236}">
                  <a16:creationId xmlns:a16="http://schemas.microsoft.com/office/drawing/2014/main" id="{33FE6DB7-92F7-D44F-B649-2A40807E4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00" y="5089525"/>
              <a:ext cx="306388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Grafik 123" descr="Frauchen-blau.bmp">
              <a:extLst>
                <a:ext uri="{FF2B5EF4-FFF2-40B4-BE49-F238E27FC236}">
                  <a16:creationId xmlns:a16="http://schemas.microsoft.com/office/drawing/2014/main" id="{E9A34362-E910-D24E-9360-6B156E5D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275" y="5140325"/>
              <a:ext cx="30321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Grafik 124" descr="Ma¦ênnchen-blau.bmp">
              <a:extLst>
                <a:ext uri="{FF2B5EF4-FFF2-40B4-BE49-F238E27FC236}">
                  <a16:creationId xmlns:a16="http://schemas.microsoft.com/office/drawing/2014/main" id="{3247B026-83D9-C447-88B7-F73DABE7B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638" y="5140325"/>
              <a:ext cx="30797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Grafik 125" descr="Frauchen-blau.bmp">
              <a:extLst>
                <a:ext uri="{FF2B5EF4-FFF2-40B4-BE49-F238E27FC236}">
                  <a16:creationId xmlns:a16="http://schemas.microsoft.com/office/drawing/2014/main" id="{ADF3F3E8-CEDA-9442-BC13-606BD1823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6938" y="1898650"/>
              <a:ext cx="303212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Grafik 126" descr="Ma¦ênnchen-blau.bmp">
              <a:extLst>
                <a:ext uri="{FF2B5EF4-FFF2-40B4-BE49-F238E27FC236}">
                  <a16:creationId xmlns:a16="http://schemas.microsoft.com/office/drawing/2014/main" id="{BCA613D0-F75F-1543-B856-C312A295A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300" y="1898650"/>
              <a:ext cx="30797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Grafik 127" descr="Frauchen-blau.bmp">
              <a:extLst>
                <a:ext uri="{FF2B5EF4-FFF2-40B4-BE49-F238E27FC236}">
                  <a16:creationId xmlns:a16="http://schemas.microsoft.com/office/drawing/2014/main" id="{A650E086-58BC-4245-A08F-42355B95C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663" y="191135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Grafik 128" descr="Ma¦ênnchen-blau.bmp">
              <a:extLst>
                <a:ext uri="{FF2B5EF4-FFF2-40B4-BE49-F238E27FC236}">
                  <a16:creationId xmlns:a16="http://schemas.microsoft.com/office/drawing/2014/main" id="{85D68537-7C7B-FB41-AEFE-7C4AD0F72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025" y="1898650"/>
              <a:ext cx="30797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Grafik 129" descr="Frauchen-blau.bmp">
              <a:extLst>
                <a:ext uri="{FF2B5EF4-FFF2-40B4-BE49-F238E27FC236}">
                  <a16:creationId xmlns:a16="http://schemas.microsoft.com/office/drawing/2014/main" id="{79466FD7-B466-9847-A8B0-D862CBDD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388" y="192405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Grafik 130" descr="Ma¦ênnchen-blau.bmp">
              <a:extLst>
                <a:ext uri="{FF2B5EF4-FFF2-40B4-BE49-F238E27FC236}">
                  <a16:creationId xmlns:a16="http://schemas.microsoft.com/office/drawing/2014/main" id="{838CAF39-A277-2541-969E-978C1061F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163" y="1898650"/>
              <a:ext cx="30797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Grafik 131" descr="Frauchen-blau.bmp">
              <a:extLst>
                <a:ext uri="{FF2B5EF4-FFF2-40B4-BE49-F238E27FC236}">
                  <a16:creationId xmlns:a16="http://schemas.microsoft.com/office/drawing/2014/main" id="{26BDF150-5876-DC4C-98DB-604719C57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525" y="1936750"/>
              <a:ext cx="30321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Grafik 132" descr="Ma¦ênnchen-blau.bmp">
              <a:extLst>
                <a:ext uri="{FF2B5EF4-FFF2-40B4-BE49-F238E27FC236}">
                  <a16:creationId xmlns:a16="http://schemas.microsoft.com/office/drawing/2014/main" id="{D9EDB738-4AA9-0A4C-812E-2E5BFC6FC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7888" y="1898650"/>
              <a:ext cx="30797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Grafik 133" descr="Frauchen-blau.bmp">
              <a:extLst>
                <a:ext uri="{FF2B5EF4-FFF2-40B4-BE49-F238E27FC236}">
                  <a16:creationId xmlns:a16="http://schemas.microsoft.com/office/drawing/2014/main" id="{9C1B6C2C-D18C-0B45-8833-139616E31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250" y="1949450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Grafik 134" descr="Ma¦ênnchen-blau.bmp">
              <a:extLst>
                <a:ext uri="{FF2B5EF4-FFF2-40B4-BE49-F238E27FC236}">
                  <a16:creationId xmlns:a16="http://schemas.microsoft.com/office/drawing/2014/main" id="{1C8462F7-2EC5-D646-928E-189267595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8613" y="1949450"/>
              <a:ext cx="306387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Grafik 135" descr="Frauchen-blau.bmp">
              <a:extLst>
                <a:ext uri="{FF2B5EF4-FFF2-40B4-BE49-F238E27FC236}">
                  <a16:creationId xmlns:a16="http://schemas.microsoft.com/office/drawing/2014/main" id="{E50F4624-7989-784D-A89D-4CC998D5A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488" y="3500438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Grafik 136" descr="Ma¦ênnchen-blau.bmp">
              <a:extLst>
                <a:ext uri="{FF2B5EF4-FFF2-40B4-BE49-F238E27FC236}">
                  <a16:creationId xmlns:a16="http://schemas.microsoft.com/office/drawing/2014/main" id="{2114A400-5B54-F644-9406-C1560415C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850" y="3533775"/>
              <a:ext cx="30797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Grafik 137" descr="Frauchen-blau.bmp">
              <a:extLst>
                <a:ext uri="{FF2B5EF4-FFF2-40B4-BE49-F238E27FC236}">
                  <a16:creationId xmlns:a16="http://schemas.microsoft.com/office/drawing/2014/main" id="{DB11C0E9-B73F-834D-8660-B3FD923AF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213" y="3513138"/>
              <a:ext cx="301625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Grafik 138" descr="Ma¦ênnchen-blau.bmp">
              <a:extLst>
                <a:ext uri="{FF2B5EF4-FFF2-40B4-BE49-F238E27FC236}">
                  <a16:creationId xmlns:a16="http://schemas.microsoft.com/office/drawing/2014/main" id="{E478AF73-10CA-0846-8A58-47561213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6988" y="3533775"/>
              <a:ext cx="30797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Grafik 139" descr="Frauchen-blau.bmp">
              <a:extLst>
                <a:ext uri="{FF2B5EF4-FFF2-40B4-BE49-F238E27FC236}">
                  <a16:creationId xmlns:a16="http://schemas.microsoft.com/office/drawing/2014/main" id="{F4C3B9AC-3B76-394F-A8F4-B08BF6D9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350" y="3525838"/>
              <a:ext cx="303213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9" name="Rechteck 251">
            <a:extLst>
              <a:ext uri="{FF2B5EF4-FFF2-40B4-BE49-F238E27FC236}">
                <a16:creationId xmlns:a16="http://schemas.microsoft.com/office/drawing/2014/main" id="{F2F46019-C7DC-5749-B6A0-020BB7990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551" y="8576335"/>
            <a:ext cx="45242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de-DE" sz="1200" dirty="0"/>
              <a:t>Spear BB et al. </a:t>
            </a:r>
            <a:r>
              <a:rPr lang="de-DE" altLang="de-DE" sz="1200" dirty="0"/>
              <a:t>Trends Mol </a:t>
            </a:r>
            <a:r>
              <a:rPr lang="de-DE" altLang="de-DE" sz="1200" dirty="0" err="1"/>
              <a:t>Med</a:t>
            </a:r>
            <a:r>
              <a:rPr lang="de-DE" altLang="de-DE" sz="1200" dirty="0"/>
              <a:t> 2002;7:201-4.</a:t>
            </a:r>
          </a:p>
        </p:txBody>
      </p:sp>
    </p:spTree>
    <p:extLst>
      <p:ext uri="{BB962C8B-B14F-4D97-AF65-F5344CB8AC3E}">
        <p14:creationId xmlns:p14="http://schemas.microsoft.com/office/powerpoint/2010/main" val="3996491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DAB8FC-19DC-8F4F-A4B6-A8CF5F6BE0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Contribution</a:t>
            </a:r>
            <a:r>
              <a:rPr lang="es-ES" dirty="0"/>
              <a:t> to </a:t>
            </a:r>
            <a:r>
              <a:rPr lang="es-ES" dirty="0" err="1"/>
              <a:t>Drupal</a:t>
            </a:r>
            <a:endParaRPr lang="es-E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95E376-D206-B049-B70D-1358CAD8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324" y="386060"/>
            <a:ext cx="7466832" cy="95148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6AA2D6-598E-7541-B604-F41C872D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4" y="233265"/>
            <a:ext cx="7101334" cy="84955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D03D38-2A87-1347-B977-1F49005CD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063" y="3126102"/>
            <a:ext cx="3324808" cy="40347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3631CCB-F08C-E943-ACB5-02DCA8FC64DD}"/>
              </a:ext>
            </a:extLst>
          </p:cNvPr>
          <p:cNvSpPr/>
          <p:nvPr/>
        </p:nvSpPr>
        <p:spPr>
          <a:xfrm>
            <a:off x="7035282" y="3126102"/>
            <a:ext cx="3254042" cy="418909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97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/>
        </p:nvSpPr>
        <p:spPr>
          <a:xfrm>
            <a:off x="0" y="2320991"/>
            <a:ext cx="18288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Join us for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contribution opportunities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 flipH="1">
            <a:off x="0" y="3823883"/>
            <a:ext cx="18288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000" dirty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Thursday</a:t>
            </a:r>
            <a:r>
              <a:rPr lang="it" sz="3000" dirty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fr-CH" sz="3000" dirty="0" err="1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October</a:t>
            </a:r>
            <a:r>
              <a:rPr lang="it" sz="3000" dirty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31, 2019</a:t>
            </a:r>
            <a:endParaRPr sz="30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1543050" y="6640988"/>
            <a:ext cx="39063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9:00-18:00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</a:t>
            </a:r>
            <a:r>
              <a:rPr lang="fr-CH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Europe Foyer 2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1633051" y="5268463"/>
            <a:ext cx="38163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Mentored 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953400" y="5268475"/>
            <a:ext cx="4381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First Time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Contributor Workshop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13184026" y="5268463"/>
            <a:ext cx="38163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General</a:t>
            </a:r>
            <a:endParaRPr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0" y="8551550"/>
            <a:ext cx="182880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#DrupalContributions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7190850" y="6640988"/>
            <a:ext cx="39063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9:00-14:00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</a:t>
            </a:r>
            <a:r>
              <a:rPr lang="fr-CH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Diamond Lounge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13139025" y="6640988"/>
            <a:ext cx="39063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9:00-18:00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/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</a:t>
            </a:r>
            <a:r>
              <a:rPr lang="fr-CH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Europe Foyer 2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/>
        </p:nvSpPr>
        <p:spPr>
          <a:xfrm>
            <a:off x="0" y="2320991"/>
            <a:ext cx="182880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What did you think?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 flipH="1">
            <a:off x="0" y="3809275"/>
            <a:ext cx="18288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 dirty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Locate this session at the DrupalCon Seattle website:</a:t>
            </a:r>
            <a:endParaRPr sz="26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0" y="4430594"/>
            <a:ext cx="18288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50000"/>
              </a:lnSpc>
              <a:buSzPts val="1100"/>
            </a:pPr>
            <a:r>
              <a:rPr lang="fr-CH" sz="24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https://drupal.kuoni-congress.info/2019/program/</a:t>
            </a:r>
            <a:endParaRPr sz="24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 flipH="1">
            <a:off x="0" y="5574850"/>
            <a:ext cx="18288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 dirty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Take the Survey!</a:t>
            </a:r>
            <a:endParaRPr sz="26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0" y="6196169"/>
            <a:ext cx="18288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https://www.surveymonkey.com/r/DrupalConAmsterdam</a:t>
            </a:r>
            <a:endParaRPr sz="24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000" y="7755600"/>
            <a:ext cx="7902001" cy="17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73AF88B-6ED5-664D-8711-E7E50EAA3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60903"/>
            <a:ext cx="13716000" cy="576519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1B6387D-17EE-FC47-A452-C6FB2A73C795}"/>
              </a:ext>
            </a:extLst>
          </p:cNvPr>
          <p:cNvSpPr txBox="1">
            <a:spLocks/>
          </p:cNvSpPr>
          <p:nvPr/>
        </p:nvSpPr>
        <p:spPr>
          <a:xfrm>
            <a:off x="3228975" y="215627"/>
            <a:ext cx="11830050" cy="19883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4200" dirty="0"/>
          </a:p>
          <a:p>
            <a:endParaRPr lang="de-DE" sz="420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55B34BB-336B-624D-B05B-8469C0E92AC2}"/>
              </a:ext>
            </a:extLst>
          </p:cNvPr>
          <p:cNvSpPr txBox="1">
            <a:spLocks/>
          </p:cNvSpPr>
          <p:nvPr/>
        </p:nvSpPr>
        <p:spPr>
          <a:xfrm>
            <a:off x="2659807" y="350922"/>
            <a:ext cx="12217854" cy="19883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4200" dirty="0"/>
          </a:p>
          <a:p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Mixed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pool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of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responders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and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non-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responders</a:t>
            </a:r>
            <a:endParaRPr lang="de-DE" altLang="de-DE" sz="4200" dirty="0">
              <a:solidFill>
                <a:srgbClr val="08547A"/>
              </a:solidFill>
              <a:latin typeface="Bitter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69500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CCC9B54-62B6-D34A-9EB6-1138D388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25274"/>
            <a:ext cx="13716000" cy="576519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CD627B5C-4B14-DA45-B5AE-DA69E4AF3D60}"/>
              </a:ext>
            </a:extLst>
          </p:cNvPr>
          <p:cNvSpPr txBox="1">
            <a:spLocks/>
          </p:cNvSpPr>
          <p:nvPr/>
        </p:nvSpPr>
        <p:spPr>
          <a:xfrm>
            <a:off x="2659807" y="350922"/>
            <a:ext cx="12217854" cy="19883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4200" dirty="0"/>
          </a:p>
          <a:p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Responders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benefit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most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–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adjust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therapy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for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the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others</a:t>
            </a:r>
            <a:endParaRPr lang="de-DE" sz="4200" dirty="0">
              <a:solidFill>
                <a:srgbClr val="08547A"/>
              </a:solidFill>
              <a:latin typeface="Bitter" panose="02000000000000000000" pitchFamily="2" charset="77"/>
            </a:endParaRPr>
          </a:p>
          <a:p>
            <a:endParaRPr lang="de-DE" sz="4200" dirty="0">
              <a:solidFill>
                <a:srgbClr val="08547A"/>
              </a:solidFill>
              <a:latin typeface="Bitter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221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C718963C-1DE8-E84E-B39F-A87456652EDF}"/>
              </a:ext>
            </a:extLst>
          </p:cNvPr>
          <p:cNvSpPr txBox="1">
            <a:spLocks/>
          </p:cNvSpPr>
          <p:nvPr/>
        </p:nvSpPr>
        <p:spPr>
          <a:xfrm>
            <a:off x="6457950" y="748540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37C72DB0-38EF-8040-B110-C0466B5CFB5D}" type="slidenum">
              <a:rPr lang="de-DE" altLang="de-DE" smtClean="0"/>
              <a:pPr/>
              <a:t>6</a:t>
            </a:fld>
            <a:endParaRPr lang="de-DE" altLang="de-DE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7" name="Abgerundetes Rechteck 5">
            <a:extLst>
              <a:ext uri="{FF2B5EF4-FFF2-40B4-BE49-F238E27FC236}">
                <a16:creationId xmlns:a16="http://schemas.microsoft.com/office/drawing/2014/main" id="{77B42552-103A-4A44-994B-EB62CA43E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863" y="4308240"/>
            <a:ext cx="3943350" cy="158703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35000" tIns="70200" rIns="135000" bIns="70200">
            <a:spAutoFit/>
          </a:bodyPr>
          <a:lstStyle/>
          <a:p>
            <a:pPr eaLnBrk="0" hangingPunct="0">
              <a:defRPr/>
            </a:pPr>
            <a:r>
              <a:rPr lang="de-DE" sz="2100" b="1" dirty="0">
                <a:latin typeface="+mn-lt"/>
                <a:cs typeface="+mn-cs"/>
              </a:rPr>
              <a:t>A</a:t>
            </a:r>
            <a:r>
              <a:rPr lang="de-DE" sz="2100" dirty="0">
                <a:latin typeface="+mn-lt"/>
                <a:cs typeface="+mn-cs"/>
              </a:rPr>
              <a:t>     </a:t>
            </a:r>
            <a:r>
              <a:rPr lang="de-DE" sz="2100" dirty="0" err="1">
                <a:latin typeface="+mn-lt"/>
                <a:cs typeface="+mn-cs"/>
              </a:rPr>
              <a:t>Absorbtion</a:t>
            </a:r>
            <a:endParaRPr lang="de-DE" sz="2100" dirty="0">
              <a:latin typeface="+mn-lt"/>
              <a:cs typeface="+mn-cs"/>
            </a:endParaRPr>
          </a:p>
          <a:p>
            <a:pPr eaLnBrk="0" hangingPunct="0">
              <a:defRPr/>
            </a:pPr>
            <a:r>
              <a:rPr lang="de-DE" sz="2100" b="1" dirty="0">
                <a:latin typeface="+mn-lt"/>
                <a:cs typeface="+mn-cs"/>
              </a:rPr>
              <a:t>D</a:t>
            </a:r>
            <a:r>
              <a:rPr lang="de-DE" sz="2100" dirty="0">
                <a:latin typeface="+mn-lt"/>
                <a:cs typeface="+mn-cs"/>
              </a:rPr>
              <a:t>     Distribution</a:t>
            </a:r>
          </a:p>
          <a:p>
            <a:pPr eaLnBrk="0" hangingPunct="0">
              <a:defRPr/>
            </a:pPr>
            <a:r>
              <a:rPr lang="de-DE" sz="2100" b="1" dirty="0">
                <a:latin typeface="+mn-lt"/>
                <a:cs typeface="+mn-cs"/>
              </a:rPr>
              <a:t>M</a:t>
            </a:r>
            <a:r>
              <a:rPr lang="de-DE" sz="2100" dirty="0">
                <a:latin typeface="+mn-lt"/>
                <a:cs typeface="+mn-cs"/>
              </a:rPr>
              <a:t>    </a:t>
            </a:r>
            <a:r>
              <a:rPr lang="de-DE" sz="2100" dirty="0" err="1">
                <a:latin typeface="+mn-lt"/>
                <a:cs typeface="+mn-cs"/>
              </a:rPr>
              <a:t>Metabolism</a:t>
            </a:r>
            <a:endParaRPr lang="de-DE" sz="2100" dirty="0">
              <a:latin typeface="+mn-lt"/>
              <a:cs typeface="+mn-cs"/>
            </a:endParaRPr>
          </a:p>
          <a:p>
            <a:pPr eaLnBrk="0" hangingPunct="0">
              <a:defRPr/>
            </a:pPr>
            <a:r>
              <a:rPr lang="de-DE" sz="2100" b="1" dirty="0">
                <a:latin typeface="+mn-lt"/>
                <a:cs typeface="+mn-cs"/>
              </a:rPr>
              <a:t>E</a:t>
            </a:r>
            <a:r>
              <a:rPr lang="de-DE" sz="2100" dirty="0">
                <a:latin typeface="+mn-lt"/>
                <a:cs typeface="+mn-cs"/>
              </a:rPr>
              <a:t>     </a:t>
            </a:r>
            <a:r>
              <a:rPr lang="de-DE" sz="2100" dirty="0" err="1">
                <a:latin typeface="+mn-lt"/>
                <a:cs typeface="+mn-cs"/>
              </a:rPr>
              <a:t>Excretion</a:t>
            </a:r>
            <a:endParaRPr lang="de-DE" sz="2100" dirty="0">
              <a:latin typeface="+mn-lt"/>
              <a:cs typeface="+mn-cs"/>
            </a:endParaRPr>
          </a:p>
        </p:txBody>
      </p:sp>
      <p:sp>
        <p:nvSpPr>
          <p:cNvPr id="8" name="Ellipse 5">
            <a:extLst>
              <a:ext uri="{FF2B5EF4-FFF2-40B4-BE49-F238E27FC236}">
                <a16:creationId xmlns:a16="http://schemas.microsoft.com/office/drawing/2014/main" id="{D3696693-A163-9544-91B8-298BF22AE465}"/>
              </a:ext>
            </a:extLst>
          </p:cNvPr>
          <p:cNvSpPr/>
          <p:nvPr/>
        </p:nvSpPr>
        <p:spPr bwMode="auto">
          <a:xfrm>
            <a:off x="2715916" y="4879794"/>
            <a:ext cx="2959073" cy="1108221"/>
          </a:xfrm>
          <a:prstGeom prst="ellipse">
            <a:avLst/>
          </a:prstGeom>
          <a:solidFill>
            <a:srgbClr val="E200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135000" tIns="70200" rIns="135000" bIns="70200">
            <a:spAutoFit/>
          </a:bodyPr>
          <a:lstStyle/>
          <a:p>
            <a:pPr algn="ctr" eaLnBrk="0" hangingPunct="0">
              <a:defRPr/>
            </a:pPr>
            <a:r>
              <a:rPr lang="de-DE" sz="2100" b="1" dirty="0" err="1">
                <a:solidFill>
                  <a:schemeClr val="bg1"/>
                </a:solidFill>
                <a:latin typeface="Arial" charset="0"/>
              </a:rPr>
              <a:t>a</a:t>
            </a:r>
            <a:r>
              <a:rPr lang="de-DE" sz="2100" b="1" dirty="0" err="1">
                <a:solidFill>
                  <a:schemeClr val="bg1"/>
                </a:solidFill>
                <a:latin typeface="Arial" charset="0"/>
                <a:cs typeface="+mn-cs"/>
              </a:rPr>
              <a:t>ctive</a:t>
            </a:r>
            <a:r>
              <a:rPr lang="de-DE" sz="2100" b="1" dirty="0">
                <a:solidFill>
                  <a:schemeClr val="bg1"/>
                </a:solidFill>
                <a:latin typeface="Arial" charset="0"/>
                <a:cs typeface="+mn-cs"/>
              </a:rPr>
              <a:t> </a:t>
            </a:r>
            <a:r>
              <a:rPr lang="de-DE" sz="2100" b="1" dirty="0" err="1">
                <a:solidFill>
                  <a:schemeClr val="bg1"/>
                </a:solidFill>
                <a:latin typeface="Arial" charset="0"/>
                <a:cs typeface="+mn-cs"/>
              </a:rPr>
              <a:t>ingredient</a:t>
            </a:r>
            <a:endParaRPr lang="de-DE" sz="21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58A1F72-4B19-4043-8366-A8FE10E68BA3}"/>
              </a:ext>
            </a:extLst>
          </p:cNvPr>
          <p:cNvSpPr txBox="1"/>
          <p:nvPr/>
        </p:nvSpPr>
        <p:spPr>
          <a:xfrm>
            <a:off x="8231756" y="3562908"/>
            <a:ext cx="151836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3600" b="1" dirty="0">
                <a:solidFill>
                  <a:schemeClr val="bg2">
                    <a:lumMod val="75000"/>
                  </a:schemeClr>
                </a:solidFill>
                <a:latin typeface="Arial" charset="0"/>
              </a:rPr>
              <a:t>g</a:t>
            </a:r>
            <a:r>
              <a:rPr lang="de-DE" sz="3600" b="1" dirty="0">
                <a:solidFill>
                  <a:schemeClr val="bg2">
                    <a:lumMod val="75000"/>
                  </a:schemeClr>
                </a:solidFill>
                <a:latin typeface="Arial" charset="0"/>
                <a:cs typeface="+mn-cs"/>
              </a:rPr>
              <a:t>enes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4ED33DDE-03A9-1245-A5A1-3C78A11BF0CC}"/>
              </a:ext>
            </a:extLst>
          </p:cNvPr>
          <p:cNvSpPr/>
          <p:nvPr/>
        </p:nvSpPr>
        <p:spPr bwMode="auto">
          <a:xfrm>
            <a:off x="6660358" y="7082178"/>
            <a:ext cx="4860131" cy="271074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35000" tIns="70200" rIns="135000" bIns="70200">
            <a:spAutoFit/>
          </a:bodyPr>
          <a:lstStyle/>
          <a:p>
            <a:pPr eaLnBrk="0" hangingPunct="0">
              <a:defRPr/>
            </a:pPr>
            <a:r>
              <a:rPr lang="de-DE" sz="3000" b="1" dirty="0" err="1">
                <a:latin typeface="Arial" charset="0"/>
                <a:cs typeface="+mn-cs"/>
              </a:rPr>
              <a:t>Cell</a:t>
            </a:r>
            <a:endParaRPr lang="de-DE" sz="3000" b="1" dirty="0">
              <a:latin typeface="Arial" charset="0"/>
              <a:cs typeface="+mn-cs"/>
            </a:endParaRPr>
          </a:p>
          <a:p>
            <a:pPr eaLnBrk="0" hangingPunct="0">
              <a:defRPr/>
            </a:pPr>
            <a:endParaRPr lang="de-DE" sz="3000" b="1" dirty="0">
              <a:latin typeface="Arial" charset="0"/>
            </a:endParaRPr>
          </a:p>
          <a:p>
            <a:pPr eaLnBrk="0" hangingPunct="0">
              <a:defRPr/>
            </a:pPr>
            <a:endParaRPr lang="de-DE" sz="3000" b="1" dirty="0">
              <a:latin typeface="Arial" charset="0"/>
              <a:cs typeface="+mn-cs"/>
            </a:endParaRPr>
          </a:p>
          <a:p>
            <a:pPr eaLnBrk="0" hangingPunct="0">
              <a:defRPr/>
            </a:pPr>
            <a:endParaRPr lang="de-DE" sz="3000" b="1" dirty="0">
              <a:latin typeface="Arial" charset="0"/>
            </a:endParaRPr>
          </a:p>
          <a:p>
            <a:pPr eaLnBrk="0" hangingPunct="0">
              <a:defRPr/>
            </a:pPr>
            <a:endParaRPr lang="de-DE" sz="3000" b="1" dirty="0">
              <a:latin typeface="Arial" charset="0"/>
              <a:cs typeface="+mn-cs"/>
            </a:endParaRPr>
          </a:p>
        </p:txBody>
      </p:sp>
      <p:sp>
        <p:nvSpPr>
          <p:cNvPr id="11" name="Abgerundetes Rechteck 23">
            <a:extLst>
              <a:ext uri="{FF2B5EF4-FFF2-40B4-BE49-F238E27FC236}">
                <a16:creationId xmlns:a16="http://schemas.microsoft.com/office/drawing/2014/main" id="{E1A4B8CD-5ED6-5E4F-8C2F-B42638080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851" y="8757379"/>
            <a:ext cx="1731263" cy="514398"/>
          </a:xfrm>
          <a:prstGeom prst="roundRect">
            <a:avLst>
              <a:gd name="adj" fmla="val 16667"/>
            </a:avLst>
          </a:prstGeom>
          <a:solidFill>
            <a:srgbClr val="FF7453"/>
          </a:solidFill>
          <a:ln w="9525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35000" tIns="70200" rIns="135000" bIns="70200">
            <a:spAutoFit/>
          </a:bodyPr>
          <a:lstStyle/>
          <a:p>
            <a:pPr algn="ctr" eaLnBrk="0" hangingPunct="0">
              <a:defRPr/>
            </a:pPr>
            <a:r>
              <a:rPr lang="de-DE" sz="2100" b="1" dirty="0">
                <a:latin typeface="+mn-lt"/>
                <a:cs typeface="+mn-cs"/>
              </a:rPr>
              <a:t>Rezeptor</a:t>
            </a:r>
          </a:p>
        </p:txBody>
      </p:sp>
      <p:sp>
        <p:nvSpPr>
          <p:cNvPr id="12" name="Ellipse 24">
            <a:extLst>
              <a:ext uri="{FF2B5EF4-FFF2-40B4-BE49-F238E27FC236}">
                <a16:creationId xmlns:a16="http://schemas.microsoft.com/office/drawing/2014/main" id="{EAD8E2B3-0E67-8549-A2A5-E4BA69FC4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248" y="8000836"/>
            <a:ext cx="1835921" cy="1108221"/>
          </a:xfrm>
          <a:prstGeom prst="ellipse">
            <a:avLst/>
          </a:prstGeom>
          <a:solidFill>
            <a:srgbClr val="FFD757"/>
          </a:solidFill>
          <a:ln w="9525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35000" tIns="70200" rIns="135000" bIns="70200">
            <a:spAutoFit/>
          </a:bodyPr>
          <a:lstStyle/>
          <a:p>
            <a:pPr algn="ctr" eaLnBrk="0" hangingPunct="0">
              <a:defRPr/>
            </a:pPr>
            <a:r>
              <a:rPr lang="de-DE" sz="2100" b="1">
                <a:latin typeface="+mn-lt"/>
                <a:cs typeface="+mn-cs"/>
              </a:rPr>
              <a:t>G-</a:t>
            </a:r>
            <a:br>
              <a:rPr lang="de-DE" sz="2100" b="1">
                <a:latin typeface="+mn-lt"/>
                <a:cs typeface="+mn-cs"/>
              </a:rPr>
            </a:br>
            <a:r>
              <a:rPr lang="de-DE" sz="2100" b="1">
                <a:latin typeface="+mn-lt"/>
                <a:cs typeface="+mn-cs"/>
              </a:rPr>
              <a:t>Protein</a:t>
            </a:r>
          </a:p>
        </p:txBody>
      </p:sp>
      <p:sp>
        <p:nvSpPr>
          <p:cNvPr id="13" name="Rechteck 22">
            <a:extLst>
              <a:ext uri="{FF2B5EF4-FFF2-40B4-BE49-F238E27FC236}">
                <a16:creationId xmlns:a16="http://schemas.microsoft.com/office/drawing/2014/main" id="{8CE21041-306B-3E48-9AEA-2EA4FB538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7809" y="5669712"/>
            <a:ext cx="2363040" cy="464936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35000" tIns="70200" rIns="135000" bIns="70200">
            <a:spAutoFit/>
          </a:bodyPr>
          <a:lstStyle/>
          <a:p>
            <a:pPr algn="ctr" eaLnBrk="0" hangingPunct="0">
              <a:defRPr/>
            </a:pPr>
            <a:r>
              <a:rPr lang="de-DE" sz="2100" dirty="0" err="1">
                <a:latin typeface="+mn-lt"/>
                <a:cs typeface="+mn-cs"/>
              </a:rPr>
              <a:t>Concentration</a:t>
            </a:r>
            <a:endParaRPr lang="de-DE" sz="2100" dirty="0">
              <a:latin typeface="+mn-lt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82A2E81-46D7-AD4D-A0D8-E34E3AD9CBEC}"/>
              </a:ext>
            </a:extLst>
          </p:cNvPr>
          <p:cNvSpPr txBox="1"/>
          <p:nvPr/>
        </p:nvSpPr>
        <p:spPr>
          <a:xfrm>
            <a:off x="11443929" y="9251496"/>
            <a:ext cx="151836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3600" b="1" dirty="0">
                <a:solidFill>
                  <a:schemeClr val="bg2">
                    <a:lumMod val="75000"/>
                  </a:schemeClr>
                </a:solidFill>
                <a:latin typeface="Arial" charset="0"/>
              </a:rPr>
              <a:t>g</a:t>
            </a:r>
            <a:r>
              <a:rPr lang="de-DE" sz="3600" b="1" dirty="0">
                <a:solidFill>
                  <a:schemeClr val="bg2">
                    <a:lumMod val="75000"/>
                  </a:schemeClr>
                </a:solidFill>
                <a:latin typeface="Arial" charset="0"/>
                <a:cs typeface="+mn-cs"/>
              </a:rPr>
              <a:t>enes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B4A3761-43F4-CF49-9497-F44405BFC9AD}"/>
              </a:ext>
            </a:extLst>
          </p:cNvPr>
          <p:cNvSpPr txBox="1"/>
          <p:nvPr/>
        </p:nvSpPr>
        <p:spPr>
          <a:xfrm>
            <a:off x="6550820" y="6491378"/>
            <a:ext cx="151836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3600" b="1" dirty="0">
                <a:solidFill>
                  <a:schemeClr val="bg2">
                    <a:lumMod val="75000"/>
                  </a:schemeClr>
                </a:solidFill>
                <a:latin typeface="Arial" charset="0"/>
              </a:rPr>
              <a:t>g</a:t>
            </a:r>
            <a:r>
              <a:rPr lang="de-DE" sz="3600" b="1" dirty="0">
                <a:solidFill>
                  <a:schemeClr val="bg2">
                    <a:lumMod val="75000"/>
                  </a:schemeClr>
                </a:solidFill>
                <a:latin typeface="Arial" charset="0"/>
                <a:cs typeface="+mn-cs"/>
              </a:rPr>
              <a:t>enes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5B3DB71-AA4B-234B-96D0-57680E425735}"/>
              </a:ext>
            </a:extLst>
          </p:cNvPr>
          <p:cNvSpPr txBox="1"/>
          <p:nvPr/>
        </p:nvSpPr>
        <p:spPr>
          <a:xfrm>
            <a:off x="9413082" y="7363164"/>
            <a:ext cx="151836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3600" b="1" dirty="0">
                <a:solidFill>
                  <a:schemeClr val="bg2">
                    <a:lumMod val="75000"/>
                  </a:schemeClr>
                </a:solidFill>
                <a:latin typeface="Arial" charset="0"/>
              </a:rPr>
              <a:t>g</a:t>
            </a:r>
            <a:r>
              <a:rPr lang="de-DE" sz="3600" b="1" dirty="0">
                <a:solidFill>
                  <a:schemeClr val="bg2">
                    <a:lumMod val="75000"/>
                  </a:schemeClr>
                </a:solidFill>
                <a:latin typeface="Arial" charset="0"/>
                <a:cs typeface="+mn-cs"/>
              </a:rPr>
              <a:t>enes</a:t>
            </a:r>
          </a:p>
        </p:txBody>
      </p:sp>
      <p:sp>
        <p:nvSpPr>
          <p:cNvPr id="17" name="Pfeil nach rechts 35">
            <a:extLst>
              <a:ext uri="{FF2B5EF4-FFF2-40B4-BE49-F238E27FC236}">
                <a16:creationId xmlns:a16="http://schemas.microsoft.com/office/drawing/2014/main" id="{9A077B73-8A34-AA47-891C-F70FEFAF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502" y="5117564"/>
            <a:ext cx="592932" cy="1106994"/>
          </a:xfrm>
          <a:prstGeom prst="rightArrow">
            <a:avLst>
              <a:gd name="adj1" fmla="val 50000"/>
              <a:gd name="adj2" fmla="val 4993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5000" tIns="70200" rIns="135000" bIns="7020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700"/>
          </a:p>
        </p:txBody>
      </p:sp>
      <p:sp>
        <p:nvSpPr>
          <p:cNvPr id="18" name="Pfeil nach rechts 36">
            <a:extLst>
              <a:ext uri="{FF2B5EF4-FFF2-40B4-BE49-F238E27FC236}">
                <a16:creationId xmlns:a16="http://schemas.microsoft.com/office/drawing/2014/main" id="{D406D562-1261-5946-925F-9EC8D9B72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7150" y="5134838"/>
            <a:ext cx="1026320" cy="1106994"/>
          </a:xfrm>
          <a:prstGeom prst="rightArrow">
            <a:avLst>
              <a:gd name="adj1" fmla="val 50000"/>
              <a:gd name="adj2" fmla="val 50046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5000" tIns="70200" rIns="135000" bIns="7020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700"/>
          </a:p>
        </p:txBody>
      </p:sp>
      <p:sp>
        <p:nvSpPr>
          <p:cNvPr id="19" name="Pfeil nach rechts 38">
            <a:extLst>
              <a:ext uri="{FF2B5EF4-FFF2-40B4-BE49-F238E27FC236}">
                <a16:creationId xmlns:a16="http://schemas.microsoft.com/office/drawing/2014/main" id="{640923BD-3FFC-A847-BE0C-71633BBB249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3370483" y="6147077"/>
            <a:ext cx="693788" cy="1106994"/>
          </a:xfrm>
          <a:prstGeom prst="rightArrow">
            <a:avLst>
              <a:gd name="adj1" fmla="val 50000"/>
              <a:gd name="adj2" fmla="val 4996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135000" tIns="70200" rIns="135000" bIns="7020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700"/>
          </a:p>
        </p:txBody>
      </p:sp>
      <p:sp>
        <p:nvSpPr>
          <p:cNvPr id="20" name="Pfeil nach unten 39">
            <a:extLst>
              <a:ext uri="{FF2B5EF4-FFF2-40B4-BE49-F238E27FC236}">
                <a16:creationId xmlns:a16="http://schemas.microsoft.com/office/drawing/2014/main" id="{75048C37-B474-0241-B235-16F289701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5977" y="5669402"/>
            <a:ext cx="323850" cy="638111"/>
          </a:xfrm>
          <a:prstGeom prst="downArrow">
            <a:avLst>
              <a:gd name="adj1" fmla="val 50000"/>
              <a:gd name="adj2" fmla="val 50101"/>
            </a:avLst>
          </a:prstGeom>
          <a:solidFill>
            <a:srgbClr val="0F81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5000" tIns="70200" rIns="135000" bIns="7020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700"/>
          </a:p>
        </p:txBody>
      </p:sp>
      <p:sp>
        <p:nvSpPr>
          <p:cNvPr id="21" name="Pfeil nach unten 40">
            <a:extLst>
              <a:ext uri="{FF2B5EF4-FFF2-40B4-BE49-F238E27FC236}">
                <a16:creationId xmlns:a16="http://schemas.microsoft.com/office/drawing/2014/main" id="{951AE4F5-55D5-FD4A-8413-81B36B9A8B5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5000627" y="5555447"/>
            <a:ext cx="323850" cy="632722"/>
          </a:xfrm>
          <a:prstGeom prst="downArrow">
            <a:avLst>
              <a:gd name="adj1" fmla="val 50000"/>
              <a:gd name="adj2" fmla="val 49891"/>
            </a:avLst>
          </a:prstGeom>
          <a:solidFill>
            <a:srgbClr val="0F81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5000" tIns="70200" rIns="135000" bIns="7020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700"/>
          </a:p>
        </p:txBody>
      </p:sp>
      <p:grpSp>
        <p:nvGrpSpPr>
          <p:cNvPr id="22" name="Gruppieren 43">
            <a:extLst>
              <a:ext uri="{FF2B5EF4-FFF2-40B4-BE49-F238E27FC236}">
                <a16:creationId xmlns:a16="http://schemas.microsoft.com/office/drawing/2014/main" id="{BD535791-C56F-A34D-99BA-E1032AF52F31}"/>
              </a:ext>
            </a:extLst>
          </p:cNvPr>
          <p:cNvGrpSpPr>
            <a:grpSpLocks/>
          </p:cNvGrpSpPr>
          <p:nvPr/>
        </p:nvGrpSpPr>
        <p:grpSpPr bwMode="auto">
          <a:xfrm>
            <a:off x="12411879" y="8215649"/>
            <a:ext cx="1402557" cy="1365107"/>
            <a:chOff x="6696264" y="4725144"/>
            <a:chExt cx="936064" cy="908367"/>
          </a:xfrm>
        </p:grpSpPr>
        <p:sp>
          <p:nvSpPr>
            <p:cNvPr id="23" name="Pfeil nach rechts 41">
              <a:extLst>
                <a:ext uri="{FF2B5EF4-FFF2-40B4-BE49-F238E27FC236}">
                  <a16:creationId xmlns:a16="http://schemas.microsoft.com/office/drawing/2014/main" id="{0235D9AA-00D3-5F4E-A25F-9580B82BA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696264" y="4896897"/>
              <a:ext cx="936000" cy="736614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35000" tIns="70200" rIns="135000" bIns="70200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de-DE" altLang="de-DE" sz="2700"/>
            </a:p>
          </p:txBody>
        </p:sp>
        <p:sp>
          <p:nvSpPr>
            <p:cNvPr id="24" name="Rechteck 42">
              <a:extLst>
                <a:ext uri="{FF2B5EF4-FFF2-40B4-BE49-F238E27FC236}">
                  <a16:creationId xmlns:a16="http://schemas.microsoft.com/office/drawing/2014/main" id="{4624106A-CD88-854F-A508-B4264AD31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328" y="4725144"/>
              <a:ext cx="108000" cy="3708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35000" tIns="70200" rIns="135000" bIns="70200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de-DE" altLang="de-DE" sz="2700"/>
            </a:p>
          </p:txBody>
        </p:sp>
      </p:grpSp>
      <p:sp>
        <p:nvSpPr>
          <p:cNvPr id="25" name="Pfeil nach rechts 46">
            <a:extLst>
              <a:ext uri="{FF2B5EF4-FFF2-40B4-BE49-F238E27FC236}">
                <a16:creationId xmlns:a16="http://schemas.microsoft.com/office/drawing/2014/main" id="{B17997FF-9CC2-964B-BC1C-D1ADAE0E2D2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878504" y="7176380"/>
            <a:ext cx="592931" cy="1106994"/>
          </a:xfrm>
          <a:prstGeom prst="rightArrow">
            <a:avLst>
              <a:gd name="adj1" fmla="val 50000"/>
              <a:gd name="adj2" fmla="val 4993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5000" tIns="70200" rIns="135000" bIns="7020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700"/>
          </a:p>
        </p:txBody>
      </p:sp>
      <p:sp>
        <p:nvSpPr>
          <p:cNvPr id="26" name="Pfeil nach rechts 47">
            <a:extLst>
              <a:ext uri="{FF2B5EF4-FFF2-40B4-BE49-F238E27FC236}">
                <a16:creationId xmlns:a16="http://schemas.microsoft.com/office/drawing/2014/main" id="{8443B696-B54B-1644-AF94-8F4DF4FBE2F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878504" y="8636087"/>
            <a:ext cx="592931" cy="1106994"/>
          </a:xfrm>
          <a:prstGeom prst="rightArrow">
            <a:avLst>
              <a:gd name="adj1" fmla="val 50000"/>
              <a:gd name="adj2" fmla="val 4993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5000" tIns="70200" rIns="135000" bIns="7020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700"/>
          </a:p>
        </p:txBody>
      </p:sp>
      <p:sp>
        <p:nvSpPr>
          <p:cNvPr id="27" name="Pfeil nach rechts 48">
            <a:extLst>
              <a:ext uri="{FF2B5EF4-FFF2-40B4-BE49-F238E27FC236}">
                <a16:creationId xmlns:a16="http://schemas.microsoft.com/office/drawing/2014/main" id="{A46A5966-03E2-E94C-B1DF-773EFF3E3DA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878504" y="7933618"/>
            <a:ext cx="592931" cy="1106994"/>
          </a:xfrm>
          <a:prstGeom prst="rightArrow">
            <a:avLst>
              <a:gd name="adj1" fmla="val 50000"/>
              <a:gd name="adj2" fmla="val 4993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35000" tIns="70200" rIns="135000" bIns="70200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A75453-CDB3-E24E-AE64-EB43D30E7D20}"/>
              </a:ext>
            </a:extLst>
          </p:cNvPr>
          <p:cNvSpPr/>
          <p:nvPr/>
        </p:nvSpPr>
        <p:spPr>
          <a:xfrm>
            <a:off x="6074084" y="3273444"/>
            <a:ext cx="5936912" cy="3592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00">
              <a:solidFill>
                <a:srgbClr val="FF0000"/>
              </a:solidFill>
            </a:endParaRPr>
          </a:p>
        </p:txBody>
      </p:sp>
      <p:sp>
        <p:nvSpPr>
          <p:cNvPr id="29" name="Ellipse 5">
            <a:extLst>
              <a:ext uri="{FF2B5EF4-FFF2-40B4-BE49-F238E27FC236}">
                <a16:creationId xmlns:a16="http://schemas.microsoft.com/office/drawing/2014/main" id="{B1B0A39F-4FB8-5A4A-982C-00EAFBAD66E9}"/>
              </a:ext>
            </a:extLst>
          </p:cNvPr>
          <p:cNvSpPr/>
          <p:nvPr/>
        </p:nvSpPr>
        <p:spPr bwMode="auto">
          <a:xfrm>
            <a:off x="12223450" y="4250023"/>
            <a:ext cx="2959073" cy="1108221"/>
          </a:xfrm>
          <a:prstGeom prst="ellipse">
            <a:avLst/>
          </a:prstGeom>
          <a:solidFill>
            <a:srgbClr val="E200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135000" tIns="70200" rIns="135000" bIns="70200">
            <a:spAutoFit/>
          </a:bodyPr>
          <a:lstStyle/>
          <a:p>
            <a:pPr algn="ctr" eaLnBrk="0" hangingPunct="0">
              <a:defRPr/>
            </a:pPr>
            <a:r>
              <a:rPr lang="de-DE" sz="2100" b="1" dirty="0" err="1">
                <a:solidFill>
                  <a:schemeClr val="bg1"/>
                </a:solidFill>
                <a:latin typeface="Arial" charset="0"/>
              </a:rPr>
              <a:t>a</a:t>
            </a:r>
            <a:r>
              <a:rPr lang="de-DE" sz="2100" b="1" dirty="0" err="1">
                <a:solidFill>
                  <a:schemeClr val="bg1"/>
                </a:solidFill>
                <a:latin typeface="Arial" charset="0"/>
                <a:cs typeface="+mn-cs"/>
              </a:rPr>
              <a:t>ctive</a:t>
            </a:r>
            <a:r>
              <a:rPr lang="de-DE" sz="2100" b="1" dirty="0">
                <a:solidFill>
                  <a:schemeClr val="bg1"/>
                </a:solidFill>
                <a:latin typeface="Arial" charset="0"/>
                <a:cs typeface="+mn-cs"/>
              </a:rPr>
              <a:t> </a:t>
            </a:r>
            <a:r>
              <a:rPr lang="de-DE" sz="2100" b="1" dirty="0" err="1">
                <a:solidFill>
                  <a:schemeClr val="bg1"/>
                </a:solidFill>
                <a:latin typeface="Arial" charset="0"/>
                <a:cs typeface="+mn-cs"/>
              </a:rPr>
              <a:t>ingredient</a:t>
            </a:r>
            <a:endParaRPr lang="de-DE" sz="21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sp>
        <p:nvSpPr>
          <p:cNvPr id="30" name="Ellipse 5">
            <a:extLst>
              <a:ext uri="{FF2B5EF4-FFF2-40B4-BE49-F238E27FC236}">
                <a16:creationId xmlns:a16="http://schemas.microsoft.com/office/drawing/2014/main" id="{CCD9A0ED-2D44-2640-BB48-0E5AEE24D2B8}"/>
              </a:ext>
            </a:extLst>
          </p:cNvPr>
          <p:cNvSpPr/>
          <p:nvPr/>
        </p:nvSpPr>
        <p:spPr bwMode="auto">
          <a:xfrm>
            <a:off x="12253936" y="7109376"/>
            <a:ext cx="2959073" cy="1108221"/>
          </a:xfrm>
          <a:prstGeom prst="ellipse">
            <a:avLst/>
          </a:prstGeom>
          <a:solidFill>
            <a:srgbClr val="E200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135000" tIns="70200" rIns="135000" bIns="70200">
            <a:spAutoFit/>
          </a:bodyPr>
          <a:lstStyle/>
          <a:p>
            <a:pPr algn="ctr" eaLnBrk="0" hangingPunct="0">
              <a:defRPr/>
            </a:pPr>
            <a:r>
              <a:rPr lang="de-DE" sz="2100" b="1" dirty="0" err="1">
                <a:solidFill>
                  <a:schemeClr val="bg1"/>
                </a:solidFill>
                <a:latin typeface="Arial" charset="0"/>
              </a:rPr>
              <a:t>a</a:t>
            </a:r>
            <a:r>
              <a:rPr lang="de-DE" sz="2100" b="1" dirty="0" err="1">
                <a:solidFill>
                  <a:schemeClr val="bg1"/>
                </a:solidFill>
                <a:latin typeface="Arial" charset="0"/>
                <a:cs typeface="+mn-cs"/>
              </a:rPr>
              <a:t>ctive</a:t>
            </a:r>
            <a:r>
              <a:rPr lang="de-DE" sz="2100" b="1" dirty="0">
                <a:solidFill>
                  <a:schemeClr val="bg1"/>
                </a:solidFill>
                <a:latin typeface="Arial" charset="0"/>
                <a:cs typeface="+mn-cs"/>
              </a:rPr>
              <a:t> </a:t>
            </a:r>
            <a:r>
              <a:rPr lang="de-DE" sz="2100" b="1" dirty="0" err="1">
                <a:solidFill>
                  <a:schemeClr val="bg1"/>
                </a:solidFill>
                <a:latin typeface="Arial" charset="0"/>
                <a:cs typeface="+mn-cs"/>
              </a:rPr>
              <a:t>ingredient</a:t>
            </a:r>
            <a:endParaRPr lang="de-DE" sz="2100" b="1" dirty="0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sp>
        <p:nvSpPr>
          <p:cNvPr id="31" name="Rechteck 25">
            <a:extLst>
              <a:ext uri="{FF2B5EF4-FFF2-40B4-BE49-F238E27FC236}">
                <a16:creationId xmlns:a16="http://schemas.microsoft.com/office/drawing/2014/main" id="{81B880E8-C083-9449-B7EE-D84DFBF9B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38" y="8262411"/>
            <a:ext cx="2364581" cy="464936"/>
          </a:xfrm>
          <a:prstGeom prst="rect">
            <a:avLst/>
          </a:prstGeom>
          <a:solidFill>
            <a:srgbClr val="339933"/>
          </a:solidFill>
          <a:ln w="9525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35000" tIns="70200" rIns="135000" bIns="70200">
            <a:spAutoFit/>
          </a:bodyPr>
          <a:lstStyle/>
          <a:p>
            <a:pPr algn="ctr" eaLnBrk="0" hangingPunct="0"/>
            <a:r>
              <a:rPr lang="de-DE" sz="2100" b="1" dirty="0" err="1">
                <a:solidFill>
                  <a:schemeClr val="bg1"/>
                </a:solidFill>
              </a:rPr>
              <a:t>efficient</a:t>
            </a:r>
            <a:endParaRPr lang="de-DE" sz="2100" b="1" dirty="0">
              <a:solidFill>
                <a:schemeClr val="bg1"/>
              </a:solidFill>
            </a:endParaRPr>
          </a:p>
        </p:txBody>
      </p:sp>
      <p:sp>
        <p:nvSpPr>
          <p:cNvPr id="32" name="Rechteck 26">
            <a:extLst>
              <a:ext uri="{FF2B5EF4-FFF2-40B4-BE49-F238E27FC236}">
                <a16:creationId xmlns:a16="http://schemas.microsoft.com/office/drawing/2014/main" id="{5E529DDD-CC66-3D48-BC99-A6E4C9284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38" y="9019648"/>
            <a:ext cx="2364581" cy="788102"/>
          </a:xfrm>
          <a:prstGeom prst="rect">
            <a:avLst/>
          </a:prstGeom>
          <a:solidFill>
            <a:srgbClr val="FF0000"/>
          </a:solidFill>
          <a:ln w="9525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35000" tIns="70200" rIns="135000" bIns="70200">
            <a:spAutoFit/>
          </a:bodyPr>
          <a:lstStyle/>
          <a:p>
            <a:pPr algn="ctr" eaLnBrk="0" hangingPunct="0">
              <a:spcAft>
                <a:spcPts val="900"/>
              </a:spcAft>
            </a:pPr>
            <a:r>
              <a:rPr lang="de-DE" sz="2100" b="1" dirty="0" err="1"/>
              <a:t>adverse</a:t>
            </a:r>
            <a:r>
              <a:rPr lang="de-DE" sz="2100" b="1" dirty="0"/>
              <a:t> </a:t>
            </a:r>
            <a:r>
              <a:rPr lang="de-DE" sz="2100" b="1" dirty="0" err="1"/>
              <a:t>drug</a:t>
            </a:r>
            <a:r>
              <a:rPr lang="de-DE" sz="2100" b="1" dirty="0"/>
              <a:t> </a:t>
            </a:r>
            <a:r>
              <a:rPr lang="de-DE" sz="2100" b="1" dirty="0" err="1"/>
              <a:t>reaction</a:t>
            </a:r>
            <a:endParaRPr lang="de-DE" sz="2100" b="1" dirty="0"/>
          </a:p>
        </p:txBody>
      </p:sp>
      <p:sp>
        <p:nvSpPr>
          <p:cNvPr id="33" name="Rechteck 27">
            <a:extLst>
              <a:ext uri="{FF2B5EF4-FFF2-40B4-BE49-F238E27FC236}">
                <a16:creationId xmlns:a16="http://schemas.microsoft.com/office/drawing/2014/main" id="{44A34F19-F9E1-364C-BCB9-024A6C9B2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338" y="7507556"/>
            <a:ext cx="2364581" cy="464936"/>
          </a:xfrm>
          <a:prstGeom prst="rect">
            <a:avLst/>
          </a:prstGeom>
          <a:solidFill>
            <a:srgbClr val="EAEAEA"/>
          </a:solidFill>
          <a:ln w="9525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135000" tIns="70200" rIns="135000" bIns="70200">
            <a:spAutoFit/>
          </a:bodyPr>
          <a:lstStyle/>
          <a:p>
            <a:pPr algn="ctr" eaLnBrk="0" hangingPunct="0"/>
            <a:r>
              <a:rPr lang="de-DE" sz="2100" b="1" dirty="0" err="1"/>
              <a:t>inefficient</a:t>
            </a:r>
            <a:endParaRPr lang="de-DE" sz="2100" b="1" dirty="0"/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AD885B07-069B-644E-B41E-9487CA43AD60}"/>
              </a:ext>
            </a:extLst>
          </p:cNvPr>
          <p:cNvSpPr txBox="1">
            <a:spLocks/>
          </p:cNvSpPr>
          <p:nvPr/>
        </p:nvSpPr>
        <p:spPr>
          <a:xfrm>
            <a:off x="4007281" y="987046"/>
            <a:ext cx="12217854" cy="19883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4200" dirty="0"/>
          </a:p>
          <a:p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Genes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determine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the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effectiveness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and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compatibility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of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medication</a:t>
            </a:r>
            <a:endParaRPr lang="de-DE" altLang="de-DE" sz="4200" dirty="0">
              <a:solidFill>
                <a:srgbClr val="08547A"/>
              </a:solidFill>
              <a:latin typeface="Bitter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336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B8A6ECF-30CD-8C41-96B9-48C378DB9D54}"/>
              </a:ext>
            </a:extLst>
          </p:cNvPr>
          <p:cNvGrpSpPr/>
          <p:nvPr/>
        </p:nvGrpSpPr>
        <p:grpSpPr>
          <a:xfrm>
            <a:off x="3485246" y="2517500"/>
            <a:ext cx="4429367" cy="7405271"/>
            <a:chOff x="468313" y="1118681"/>
            <a:chExt cx="3090862" cy="5393375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C77D2674-EB5D-BD4B-85FF-68D4B43ED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1125538"/>
              <a:ext cx="3090862" cy="5230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feld 6">
              <a:extLst>
                <a:ext uri="{FF2B5EF4-FFF2-40B4-BE49-F238E27FC236}">
                  <a16:creationId xmlns:a16="http://schemas.microsoft.com/office/drawing/2014/main" id="{705D526D-8A1F-F74C-8E05-EC6E2D565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6310313"/>
              <a:ext cx="2010336" cy="201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1pPr>
              <a:lvl2pPr marL="742950" indent="-285750" eaLnBrk="0" hangingPunct="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2pPr>
              <a:lvl3pPr marL="1143000" indent="-228600" eaLnBrk="0" hangingPunct="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3pPr>
              <a:lvl4pPr marL="1600200" indent="-228600" eaLnBrk="0" hangingPunct="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4pPr>
              <a:lvl5pPr marL="2057400" indent="-228600" eaLnBrk="0" hangingPunct="0"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9pPr>
            </a:lstStyle>
            <a:p>
              <a:r>
                <a:rPr lang="de-DE" altLang="de-DE" sz="1200" dirty="0">
                  <a:latin typeface="Montserrat" pitchFamily="2" charset="77"/>
                </a:rPr>
                <a:t>Abb.: Prof. Dr. Theodor Dingermann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16706E4D-FA01-234D-91CD-0429AF87F11B}"/>
                </a:ext>
              </a:extLst>
            </p:cNvPr>
            <p:cNvSpPr/>
            <p:nvPr/>
          </p:nvSpPr>
          <p:spPr>
            <a:xfrm>
              <a:off x="2237363" y="1118681"/>
              <a:ext cx="894944" cy="350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00"/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EB7C3EEB-41EF-8146-941F-016CBD09DD1A}"/>
                </a:ext>
              </a:extLst>
            </p:cNvPr>
            <p:cNvCxnSpPr/>
            <p:nvPr/>
          </p:nvCxnSpPr>
          <p:spPr>
            <a:xfrm>
              <a:off x="2733472" y="3579778"/>
              <a:ext cx="16537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FD833311-C69A-0D48-8240-30B1E7E802EA}"/>
                </a:ext>
              </a:extLst>
            </p:cNvPr>
            <p:cNvCxnSpPr>
              <a:cxnSpLocks/>
            </p:cNvCxnSpPr>
            <p:nvPr/>
          </p:nvCxnSpPr>
          <p:spPr>
            <a:xfrm>
              <a:off x="2509734" y="5184850"/>
              <a:ext cx="16537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C2F759B1-7F16-3B40-9657-10ED51BA249B}"/>
                </a:ext>
              </a:extLst>
            </p:cNvPr>
            <p:cNvCxnSpPr/>
            <p:nvPr/>
          </p:nvCxnSpPr>
          <p:spPr>
            <a:xfrm>
              <a:off x="2733472" y="5184850"/>
              <a:ext cx="16537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itel 1">
            <a:extLst>
              <a:ext uri="{FF2B5EF4-FFF2-40B4-BE49-F238E27FC236}">
                <a16:creationId xmlns:a16="http://schemas.microsoft.com/office/drawing/2014/main" id="{AD885B07-069B-644E-B41E-9487CA43AD60}"/>
              </a:ext>
            </a:extLst>
          </p:cNvPr>
          <p:cNvSpPr txBox="1">
            <a:spLocks/>
          </p:cNvSpPr>
          <p:nvPr/>
        </p:nvSpPr>
        <p:spPr>
          <a:xfrm>
            <a:off x="3634057" y="660638"/>
            <a:ext cx="12217854" cy="19883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4200" dirty="0"/>
          </a:p>
          <a:p>
            <a:endParaRPr lang="de-DE" sz="4200" dirty="0">
              <a:solidFill>
                <a:srgbClr val="08547A"/>
              </a:solidFill>
              <a:latin typeface="Bitter" panose="02000000000000000000" pitchFamily="2" charset="77"/>
            </a:endParaRPr>
          </a:p>
          <a:p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Possible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consequences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of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genetic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variants</a:t>
            </a:r>
            <a:endParaRPr lang="de-DE" altLang="de-DE" sz="4200" dirty="0">
              <a:solidFill>
                <a:srgbClr val="08547A"/>
              </a:solidFill>
              <a:latin typeface="Bitter" panose="02000000000000000000" pitchFamily="2" charset="77"/>
            </a:endParaRPr>
          </a:p>
        </p:txBody>
      </p:sp>
      <p:grpSp>
        <p:nvGrpSpPr>
          <p:cNvPr id="42" name="Gruppieren 25">
            <a:extLst>
              <a:ext uri="{FF2B5EF4-FFF2-40B4-BE49-F238E27FC236}">
                <a16:creationId xmlns:a16="http://schemas.microsoft.com/office/drawing/2014/main" id="{F58AB0C0-BC81-F441-B630-187EEA15D14E}"/>
              </a:ext>
            </a:extLst>
          </p:cNvPr>
          <p:cNvGrpSpPr>
            <a:grpSpLocks/>
          </p:cNvGrpSpPr>
          <p:nvPr/>
        </p:nvGrpSpPr>
        <p:grpSpPr bwMode="auto">
          <a:xfrm>
            <a:off x="7511747" y="3835236"/>
            <a:ext cx="5176906" cy="5096375"/>
            <a:chOff x="5191762" y="2060848"/>
            <a:chExt cx="3613321" cy="3711277"/>
          </a:xfrm>
        </p:grpSpPr>
        <p:sp>
          <p:nvSpPr>
            <p:cNvPr id="43" name="Pfeil nach oben und unten 19">
              <a:extLst>
                <a:ext uri="{FF2B5EF4-FFF2-40B4-BE49-F238E27FC236}">
                  <a16:creationId xmlns:a16="http://schemas.microsoft.com/office/drawing/2014/main" id="{6278C073-DEFF-F94A-A819-FEE9AC6BB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8" y="2564904"/>
              <a:ext cx="288032" cy="485925"/>
            </a:xfrm>
            <a:prstGeom prst="upDownArrow">
              <a:avLst>
                <a:gd name="adj1" fmla="val 50000"/>
                <a:gd name="adj2" fmla="val 49997"/>
              </a:avLst>
            </a:prstGeom>
            <a:solidFill>
              <a:srgbClr val="E2007A"/>
            </a:solidFill>
            <a:ln w="9525" algn="ctr">
              <a:noFill/>
              <a:round/>
              <a:headEnd/>
              <a:tailEnd/>
            </a:ln>
          </p:spPr>
          <p:txBody>
            <a:bodyPr lIns="135000" tIns="70200" rIns="135000" bIns="70200">
              <a:spAutoFit/>
            </a:bodyPr>
            <a:lstStyle/>
            <a:p>
              <a:endParaRPr lang="de-DE" sz="2100">
                <a:latin typeface="Montserrat" pitchFamily="2" charset="77"/>
              </a:endParaRPr>
            </a:p>
          </p:txBody>
        </p:sp>
        <p:sp>
          <p:nvSpPr>
            <p:cNvPr id="44" name="Textfeld 10">
              <a:extLst>
                <a:ext uri="{FF2B5EF4-FFF2-40B4-BE49-F238E27FC236}">
                  <a16:creationId xmlns:a16="http://schemas.microsoft.com/office/drawing/2014/main" id="{0EF3C5BA-FDFD-494F-9ABA-2A80C789A5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1189" y="2060848"/>
              <a:ext cx="995998" cy="336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2400" dirty="0" err="1">
                  <a:solidFill>
                    <a:srgbClr val="628797"/>
                  </a:solidFill>
                  <a:latin typeface="Montserrat" pitchFamily="2" charset="77"/>
                </a:rPr>
                <a:t>efficient</a:t>
              </a:r>
              <a:endParaRPr lang="de-DE" sz="2400" dirty="0">
                <a:solidFill>
                  <a:srgbClr val="628797"/>
                </a:solidFill>
                <a:latin typeface="Montserrat" pitchFamily="2" charset="77"/>
              </a:endParaRPr>
            </a:p>
          </p:txBody>
        </p:sp>
        <p:sp>
          <p:nvSpPr>
            <p:cNvPr id="45" name="Textfeld 11">
              <a:extLst>
                <a:ext uri="{FF2B5EF4-FFF2-40B4-BE49-F238E27FC236}">
                  <a16:creationId xmlns:a16="http://schemas.microsoft.com/office/drawing/2014/main" id="{FC4A116E-85E2-7F49-8619-DDBEB4B4B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1762" y="3789040"/>
              <a:ext cx="1907858" cy="336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sz="2400" dirty="0" err="1">
                  <a:solidFill>
                    <a:srgbClr val="628797"/>
                  </a:solidFill>
                  <a:latin typeface="Montserrat" pitchFamily="2" charset="77"/>
                </a:rPr>
                <a:t>partially</a:t>
              </a:r>
              <a:r>
                <a:rPr lang="de-DE" sz="2400" dirty="0">
                  <a:solidFill>
                    <a:srgbClr val="628797"/>
                  </a:solidFill>
                  <a:latin typeface="Montserrat" pitchFamily="2" charset="77"/>
                </a:rPr>
                <a:t> </a:t>
              </a:r>
              <a:r>
                <a:rPr lang="de-DE" sz="2400" dirty="0" err="1">
                  <a:solidFill>
                    <a:srgbClr val="628797"/>
                  </a:solidFill>
                  <a:latin typeface="Montserrat" pitchFamily="2" charset="77"/>
                </a:rPr>
                <a:t>efficient</a:t>
              </a:r>
              <a:endParaRPr lang="de-DE" sz="2400" dirty="0">
                <a:solidFill>
                  <a:srgbClr val="628797"/>
                </a:solidFill>
                <a:latin typeface="Montserrat" pitchFamily="2" charset="77"/>
              </a:endParaRPr>
            </a:p>
          </p:txBody>
        </p:sp>
        <p:sp>
          <p:nvSpPr>
            <p:cNvPr id="46" name="Textfeld 12">
              <a:extLst>
                <a:ext uri="{FF2B5EF4-FFF2-40B4-BE49-F238E27FC236}">
                  <a16:creationId xmlns:a16="http://schemas.microsoft.com/office/drawing/2014/main" id="{4F3EC81C-F7B9-4F4C-A1ED-B2DAB98D5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5192" y="5435932"/>
              <a:ext cx="1197390" cy="336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sz="2400" dirty="0" err="1">
                  <a:solidFill>
                    <a:srgbClr val="628797"/>
                  </a:solidFill>
                  <a:latin typeface="Montserrat" pitchFamily="2" charset="77"/>
                </a:rPr>
                <a:t>inefficient</a:t>
              </a:r>
              <a:endParaRPr lang="de-DE" sz="2400" dirty="0">
                <a:solidFill>
                  <a:srgbClr val="628797"/>
                </a:solidFill>
                <a:latin typeface="Montserrat" pitchFamily="2" charset="77"/>
              </a:endParaRPr>
            </a:p>
          </p:txBody>
        </p:sp>
        <p:sp>
          <p:nvSpPr>
            <p:cNvPr id="47" name="Textfeld 13">
              <a:extLst>
                <a:ext uri="{FF2B5EF4-FFF2-40B4-BE49-F238E27FC236}">
                  <a16:creationId xmlns:a16="http://schemas.microsoft.com/office/drawing/2014/main" id="{9CA15692-39A3-9A40-ADF5-386C3C5D4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7272" y="2060848"/>
              <a:ext cx="1355148" cy="336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sz="2400" dirty="0" err="1">
                  <a:solidFill>
                    <a:srgbClr val="628797"/>
                  </a:solidFill>
                  <a:latin typeface="Montserrat" pitchFamily="2" charset="77"/>
                </a:rPr>
                <a:t>compatible</a:t>
              </a:r>
              <a:endParaRPr lang="de-DE" sz="2400" dirty="0">
                <a:solidFill>
                  <a:srgbClr val="628797"/>
                </a:solidFill>
                <a:latin typeface="Montserrat" pitchFamily="2" charset="77"/>
              </a:endParaRPr>
            </a:p>
          </p:txBody>
        </p:sp>
        <p:sp>
          <p:nvSpPr>
            <p:cNvPr id="48" name="Textfeld 14">
              <a:extLst>
                <a:ext uri="{FF2B5EF4-FFF2-40B4-BE49-F238E27FC236}">
                  <a16:creationId xmlns:a16="http://schemas.microsoft.com/office/drawing/2014/main" id="{CBB689E3-74DD-E340-A4E2-ACC3EA266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1392" y="3789040"/>
              <a:ext cx="1436823" cy="336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sz="2400" dirty="0" err="1">
                  <a:solidFill>
                    <a:srgbClr val="628797"/>
                  </a:solidFill>
                  <a:latin typeface="Montserrat" pitchFamily="2" charset="77"/>
                </a:rPr>
                <a:t>problematic</a:t>
              </a:r>
              <a:endParaRPr lang="de-DE" sz="2400" dirty="0">
                <a:solidFill>
                  <a:srgbClr val="628797"/>
                </a:solidFill>
                <a:latin typeface="Montserrat" pitchFamily="2" charset="77"/>
              </a:endParaRPr>
            </a:p>
          </p:txBody>
        </p:sp>
        <p:sp>
          <p:nvSpPr>
            <p:cNvPr id="49" name="Textfeld 15">
              <a:extLst>
                <a:ext uri="{FF2B5EF4-FFF2-40B4-BE49-F238E27FC236}">
                  <a16:creationId xmlns:a16="http://schemas.microsoft.com/office/drawing/2014/main" id="{3C0BA8E2-CA7F-FE43-B141-8E2D807B2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8542" y="5435932"/>
              <a:ext cx="1556541" cy="336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sz="2400" dirty="0" err="1">
                  <a:solidFill>
                    <a:srgbClr val="628797"/>
                  </a:solidFill>
                  <a:latin typeface="Montserrat" pitchFamily="2" charset="77"/>
                </a:rPr>
                <a:t>incompatible</a:t>
              </a:r>
              <a:endParaRPr lang="de-DE" sz="2400" dirty="0">
                <a:solidFill>
                  <a:srgbClr val="628797"/>
                </a:solidFill>
                <a:latin typeface="Montserrat" pitchFamily="2" charset="77"/>
              </a:endParaRPr>
            </a:p>
          </p:txBody>
        </p:sp>
        <p:sp>
          <p:nvSpPr>
            <p:cNvPr id="50" name="Pfeil nach oben und unten 18">
              <a:extLst>
                <a:ext uri="{FF2B5EF4-FFF2-40B4-BE49-F238E27FC236}">
                  <a16:creationId xmlns:a16="http://schemas.microsoft.com/office/drawing/2014/main" id="{6A640264-2C7E-3947-AB46-0773E91A3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2160" y="2564904"/>
              <a:ext cx="288032" cy="485925"/>
            </a:xfrm>
            <a:prstGeom prst="upDownArrow">
              <a:avLst>
                <a:gd name="adj1" fmla="val 50000"/>
                <a:gd name="adj2" fmla="val 49997"/>
              </a:avLst>
            </a:prstGeom>
            <a:solidFill>
              <a:srgbClr val="E2007A"/>
            </a:solidFill>
            <a:ln w="9525" algn="ctr">
              <a:noFill/>
              <a:round/>
              <a:headEnd/>
              <a:tailEnd/>
            </a:ln>
          </p:spPr>
          <p:txBody>
            <a:bodyPr lIns="135000" tIns="70200" rIns="135000" bIns="70200">
              <a:spAutoFit/>
            </a:bodyPr>
            <a:lstStyle/>
            <a:p>
              <a:endParaRPr lang="de-DE" sz="2100">
                <a:latin typeface="Montserrat" pitchFamily="2" charset="77"/>
              </a:endParaRPr>
            </a:p>
          </p:txBody>
        </p:sp>
        <p:sp>
          <p:nvSpPr>
            <p:cNvPr id="51" name="Pfeil nach oben und unten 50">
              <a:extLst>
                <a:ext uri="{FF2B5EF4-FFF2-40B4-BE49-F238E27FC236}">
                  <a16:creationId xmlns:a16="http://schemas.microsoft.com/office/drawing/2014/main" id="{8298B95E-6F20-7647-8072-9585DD079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2160" y="4581128"/>
              <a:ext cx="288032" cy="485925"/>
            </a:xfrm>
            <a:prstGeom prst="upDownArrow">
              <a:avLst>
                <a:gd name="adj1" fmla="val 50000"/>
                <a:gd name="adj2" fmla="val 49997"/>
              </a:avLst>
            </a:prstGeom>
            <a:solidFill>
              <a:srgbClr val="E2007A"/>
            </a:solidFill>
            <a:ln w="9525" algn="ctr">
              <a:noFill/>
              <a:round/>
              <a:headEnd/>
              <a:tailEnd/>
            </a:ln>
          </p:spPr>
          <p:txBody>
            <a:bodyPr lIns="135000" tIns="70200" rIns="135000" bIns="70200">
              <a:spAutoFit/>
            </a:bodyPr>
            <a:lstStyle/>
            <a:p>
              <a:endParaRPr lang="de-DE" sz="2100">
                <a:latin typeface="Montserrat" pitchFamily="2" charset="77"/>
              </a:endParaRPr>
            </a:p>
          </p:txBody>
        </p:sp>
        <p:sp>
          <p:nvSpPr>
            <p:cNvPr id="52" name="Pfeil nach oben und unten 51">
              <a:extLst>
                <a:ext uri="{FF2B5EF4-FFF2-40B4-BE49-F238E27FC236}">
                  <a16:creationId xmlns:a16="http://schemas.microsoft.com/office/drawing/2014/main" id="{92451965-741B-E243-9615-A8D2A90C1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8" y="4581128"/>
              <a:ext cx="288032" cy="485925"/>
            </a:xfrm>
            <a:prstGeom prst="upDownArrow">
              <a:avLst>
                <a:gd name="adj1" fmla="val 50000"/>
                <a:gd name="adj2" fmla="val 49997"/>
              </a:avLst>
            </a:prstGeom>
            <a:solidFill>
              <a:srgbClr val="E2007A"/>
            </a:solidFill>
            <a:ln w="9525" algn="ctr">
              <a:noFill/>
              <a:round/>
              <a:headEnd/>
              <a:tailEnd/>
            </a:ln>
          </p:spPr>
          <p:txBody>
            <a:bodyPr lIns="135000" tIns="70200" rIns="135000" bIns="70200">
              <a:spAutoFit/>
            </a:bodyPr>
            <a:lstStyle/>
            <a:p>
              <a:endParaRPr lang="de-DE" sz="2100"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359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1">
            <a:extLst>
              <a:ext uri="{FF2B5EF4-FFF2-40B4-BE49-F238E27FC236}">
                <a16:creationId xmlns:a16="http://schemas.microsoft.com/office/drawing/2014/main" id="{AD885B07-069B-644E-B41E-9487CA43AD60}"/>
              </a:ext>
            </a:extLst>
          </p:cNvPr>
          <p:cNvSpPr txBox="1">
            <a:spLocks/>
          </p:cNvSpPr>
          <p:nvPr/>
        </p:nvSpPr>
        <p:spPr>
          <a:xfrm>
            <a:off x="3634057" y="660638"/>
            <a:ext cx="12217854" cy="19883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4200" dirty="0"/>
          </a:p>
          <a:p>
            <a:endParaRPr lang="de-DE" sz="4200" dirty="0">
              <a:solidFill>
                <a:srgbClr val="08547A"/>
              </a:solidFill>
              <a:latin typeface="Bitter" panose="02000000000000000000" pitchFamily="2" charset="77"/>
            </a:endParaRPr>
          </a:p>
          <a:p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Pharmacogenetic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metabolization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of</a:t>
            </a:r>
            <a:r>
              <a:rPr lang="de-DE" sz="4200" dirty="0">
                <a:solidFill>
                  <a:srgbClr val="08547A"/>
                </a:solidFill>
                <a:latin typeface="Bitter" panose="02000000000000000000" pitchFamily="2" charset="77"/>
              </a:rPr>
              <a:t> </a:t>
            </a:r>
            <a:r>
              <a:rPr lang="de-DE" sz="4200" dirty="0" err="1">
                <a:solidFill>
                  <a:srgbClr val="08547A"/>
                </a:solidFill>
                <a:latin typeface="Bitter" panose="02000000000000000000" pitchFamily="2" charset="77"/>
              </a:rPr>
              <a:t>drugs</a:t>
            </a:r>
            <a:endParaRPr lang="de-DE" altLang="de-DE" sz="4200" dirty="0">
              <a:solidFill>
                <a:srgbClr val="08547A"/>
              </a:solidFill>
              <a:latin typeface="Bitter" panose="02000000000000000000" pitchFamily="2" charset="77"/>
            </a:endParaRP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610CFEBC-4CEF-0546-8DB9-06927178A3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altLang="de-DE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Pharmakogenetic – Metabolization of drugs</a:t>
            </a:r>
            <a:endParaRPr kumimoji="0" lang="de-DE" altLang="de-DE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feld 5">
            <a:extLst>
              <a:ext uri="{FF2B5EF4-FFF2-40B4-BE49-F238E27FC236}">
                <a16:creationId xmlns:a16="http://schemas.microsoft.com/office/drawing/2014/main" id="{B6C407CE-4345-6348-87D1-7B5F0F128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3763" y="9783256"/>
            <a:ext cx="19046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r>
              <a:rPr lang="de-DE" altLang="de-DE" sz="1200"/>
              <a:t>Abb.: Prof. Dr. Ivar Roots</a:t>
            </a:r>
          </a:p>
        </p:txBody>
      </p:sp>
      <p:pic>
        <p:nvPicPr>
          <p:cNvPr id="317" name="Grafik 316" descr="Bil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514" y="2648983"/>
            <a:ext cx="14190346" cy="699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94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1">
            <a:extLst>
              <a:ext uri="{FF2B5EF4-FFF2-40B4-BE49-F238E27FC236}">
                <a16:creationId xmlns:a16="http://schemas.microsoft.com/office/drawing/2014/main" id="{AD885B07-069B-644E-B41E-9487CA43AD60}"/>
              </a:ext>
            </a:extLst>
          </p:cNvPr>
          <p:cNvSpPr txBox="1">
            <a:spLocks/>
          </p:cNvSpPr>
          <p:nvPr/>
        </p:nvSpPr>
        <p:spPr>
          <a:xfrm>
            <a:off x="3634057" y="660638"/>
            <a:ext cx="12217854" cy="19883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4200" dirty="0"/>
          </a:p>
          <a:p>
            <a:endParaRPr lang="de-DE" sz="4200" dirty="0">
              <a:solidFill>
                <a:srgbClr val="08547A"/>
              </a:solidFill>
              <a:latin typeface="Bitter" panose="02000000000000000000" pitchFamily="2" charset="77"/>
            </a:endParaRPr>
          </a:p>
          <a:p>
            <a:r>
              <a:rPr lang="de-DE" sz="4200">
                <a:solidFill>
                  <a:srgbClr val="08547A"/>
                </a:solidFill>
                <a:latin typeface="Bitter" panose="02000000000000000000" pitchFamily="2" charset="77"/>
              </a:rPr>
              <a:t>Genotype-based dosing guidelines</a:t>
            </a:r>
            <a:endParaRPr lang="de-DE" altLang="de-DE" sz="4200" dirty="0">
              <a:solidFill>
                <a:srgbClr val="08547A"/>
              </a:solidFill>
              <a:latin typeface="Bitter" panose="02000000000000000000" pitchFamily="2" charset="77"/>
            </a:endParaRP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610CFEBC-4CEF-0546-8DB9-06927178A3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altLang="de-DE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Pharmakogenetic – Metabolization of drugs</a:t>
            </a:r>
            <a:endParaRPr kumimoji="0" lang="de-DE" altLang="de-DE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rafik 317" descr="imipra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4381" y="2965877"/>
            <a:ext cx="5114435" cy="6503790"/>
          </a:xfrm>
          <a:prstGeom prst="rect">
            <a:avLst/>
          </a:prstGeom>
        </p:spPr>
      </p:pic>
      <p:grpSp>
        <p:nvGrpSpPr>
          <p:cNvPr id="8" name="Gruppieren 7"/>
          <p:cNvGrpSpPr/>
          <p:nvPr/>
        </p:nvGrpSpPr>
        <p:grpSpPr>
          <a:xfrm>
            <a:off x="368647" y="3128072"/>
            <a:ext cx="8905982" cy="6116748"/>
            <a:chOff x="2473694" y="197447"/>
            <a:chExt cx="13323079" cy="100895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049F84E-A421-A64C-BC30-F09F3DA2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1467" y="349279"/>
              <a:ext cx="8921235" cy="385493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4FD9C30-C30B-0647-9765-FE28693F2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8432" y="197447"/>
              <a:ext cx="9078341" cy="287782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219FDEB-E39E-F545-95F5-A12C9A46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3694" y="3344033"/>
              <a:ext cx="8161313" cy="312475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A738815-4117-7F41-B445-A6A4F341D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8527" y="4620143"/>
              <a:ext cx="6097836" cy="488000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81BE164-B607-8D49-B28A-6E8A6573E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8527" y="3419993"/>
              <a:ext cx="5848350" cy="120015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3136C47-71E0-E84D-8C0D-21313058E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4087" y="7195106"/>
              <a:ext cx="7769789" cy="309189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16" name="Pfeil nach rechts 15"/>
          <p:cNvSpPr/>
          <p:nvPr/>
        </p:nvSpPr>
        <p:spPr>
          <a:xfrm>
            <a:off x="9562011" y="5557155"/>
            <a:ext cx="1737360" cy="1083943"/>
          </a:xfrm>
          <a:prstGeom prst="rightArrow">
            <a:avLst/>
          </a:prstGeom>
          <a:solidFill>
            <a:srgbClr val="08547A"/>
          </a:solidFill>
          <a:ln>
            <a:solidFill>
              <a:srgbClr val="0854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59426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Leere Präsentation">
  <a:themeElements>
    <a:clrScheme name="Leere Präsentation 13">
      <a:dk1>
        <a:srgbClr val="333333"/>
      </a:dk1>
      <a:lt1>
        <a:srgbClr val="FFFFFF"/>
      </a:lt1>
      <a:dk2>
        <a:srgbClr val="628797"/>
      </a:dk2>
      <a:lt2>
        <a:srgbClr val="0076BD"/>
      </a:lt2>
      <a:accent1>
        <a:srgbClr val="ADC2CD"/>
      </a:accent1>
      <a:accent2>
        <a:srgbClr val="009932"/>
      </a:accent2>
      <a:accent3>
        <a:srgbClr val="FFFFFF"/>
      </a:accent3>
      <a:accent4>
        <a:srgbClr val="2A2A2A"/>
      </a:accent4>
      <a:accent5>
        <a:srgbClr val="D3DDE3"/>
      </a:accent5>
      <a:accent6>
        <a:srgbClr val="008A2C"/>
      </a:accent6>
      <a:hlink>
        <a:srgbClr val="E20036"/>
      </a:hlink>
      <a:folHlink>
        <a:srgbClr val="FFD500"/>
      </a:folHlink>
    </a:clrScheme>
    <a:fontScheme name="Leere Präsentation">
      <a:majorFont>
        <a:latin typeface="Arial"/>
        <a:ea typeface="Osaka"/>
        <a:cs typeface=""/>
      </a:majorFont>
      <a:minorFont>
        <a:latin typeface="Arial"/>
        <a:ea typeface="Osaka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>
            <a:lumMod val="20000"/>
            <a:lumOff val="8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wrap="square" lIns="90000" tIns="46800" rIns="90000" bIns="46800">
        <a:noAutofit/>
      </a:bodyPr>
      <a:lstStyle>
        <a:defPPr eaLnBrk="0" hangingPunct="0">
          <a:defRPr>
            <a:latin typeface="Arial" charset="0"/>
            <a:ea typeface="ヒラギノ角ゴ Pro W3" pitchFamily="48" charset="-128"/>
            <a:cs typeface="Arial" pitchFamily="34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Leere Prä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ä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ä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ä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ä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ä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ä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ä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ä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ä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ä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ä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äsentation 13">
        <a:dk1>
          <a:srgbClr val="333333"/>
        </a:dk1>
        <a:lt1>
          <a:srgbClr val="FFFFFF"/>
        </a:lt1>
        <a:dk2>
          <a:srgbClr val="628797"/>
        </a:dk2>
        <a:lt2>
          <a:srgbClr val="0076BD"/>
        </a:lt2>
        <a:accent1>
          <a:srgbClr val="ADC2CD"/>
        </a:accent1>
        <a:accent2>
          <a:srgbClr val="009932"/>
        </a:accent2>
        <a:accent3>
          <a:srgbClr val="FFFFFF"/>
        </a:accent3>
        <a:accent4>
          <a:srgbClr val="2A2A2A"/>
        </a:accent4>
        <a:accent5>
          <a:srgbClr val="D3DDE3"/>
        </a:accent5>
        <a:accent6>
          <a:srgbClr val="008A2C"/>
        </a:accent6>
        <a:hlink>
          <a:srgbClr val="E20036"/>
        </a:hlink>
        <a:folHlink>
          <a:srgbClr val="FFD5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Macintosh PowerPoint</Application>
  <PresentationFormat>Benutzerdefiniert</PresentationFormat>
  <Paragraphs>199</Paragraphs>
  <Slides>32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43" baseType="lpstr">
      <vt:lpstr>Lucida Sans Unicode</vt:lpstr>
      <vt:lpstr>Bitter</vt:lpstr>
      <vt:lpstr>Helvetica Neue</vt:lpstr>
      <vt:lpstr>Montserrat Light</vt:lpstr>
      <vt:lpstr>Lucida Sans</vt:lpstr>
      <vt:lpstr>Calibri</vt:lpstr>
      <vt:lpstr>Montserrat</vt:lpstr>
      <vt:lpstr>Arial</vt:lpstr>
      <vt:lpstr>Symbol</vt:lpstr>
      <vt:lpstr>Master</vt:lpstr>
      <vt:lpstr>2_Leere Präsentation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Montet, Nicolas</dc:creator>
  <cp:lastModifiedBy>Rudolf Koopmann</cp:lastModifiedBy>
  <cp:revision>71</cp:revision>
  <dcterms:modified xsi:type="dcterms:W3CDTF">2019-10-22T11:27:29Z</dcterms:modified>
</cp:coreProperties>
</file>